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316" r:id="rId2"/>
    <p:sldId id="335" r:id="rId3"/>
    <p:sldId id="336" r:id="rId4"/>
    <p:sldId id="337" r:id="rId5"/>
    <p:sldId id="317" r:id="rId6"/>
    <p:sldId id="319" r:id="rId7"/>
    <p:sldId id="320" r:id="rId8"/>
    <p:sldId id="321" r:id="rId9"/>
    <p:sldId id="322" r:id="rId10"/>
    <p:sldId id="323" r:id="rId11"/>
    <p:sldId id="324" r:id="rId12"/>
    <p:sldId id="343" r:id="rId13"/>
    <p:sldId id="325" r:id="rId14"/>
    <p:sldId id="326" r:id="rId15"/>
    <p:sldId id="327" r:id="rId16"/>
    <p:sldId id="328" r:id="rId17"/>
    <p:sldId id="329" r:id="rId18"/>
    <p:sldId id="341" r:id="rId19"/>
    <p:sldId id="330" r:id="rId20"/>
    <p:sldId id="331" r:id="rId21"/>
    <p:sldId id="332" r:id="rId22"/>
    <p:sldId id="342" r:id="rId23"/>
    <p:sldId id="340" r:id="rId24"/>
    <p:sldId id="333" r:id="rId25"/>
    <p:sldId id="338" r:id="rId26"/>
    <p:sldId id="339" r:id="rId27"/>
    <p:sldId id="344" r:id="rId28"/>
    <p:sldId id="25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CFFF"/>
    <a:srgbClr val="02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00" autoAdjust="0"/>
  </p:normalViewPr>
  <p:slideViewPr>
    <p:cSldViewPr>
      <p:cViewPr varScale="1">
        <p:scale>
          <a:sx n="75" d="100"/>
          <a:sy n="75" d="100"/>
        </p:scale>
        <p:origin x="17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B35E1B-33E6-47B2-951A-A2A8F418166D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500735-F6A1-4CFC-9DF7-5F994D099E0E}">
      <dgm:prSet phldrT="[Текст]"/>
      <dgm:spPr/>
      <dgm:t>
        <a:bodyPr/>
        <a:lstStyle/>
        <a:p>
          <a:r>
            <a:rPr lang="ru-RU" dirty="0" smtClean="0"/>
            <a:t>Общая концепция защиты</a:t>
          </a:r>
          <a:endParaRPr lang="ru-RU" dirty="0"/>
        </a:p>
      </dgm:t>
    </dgm:pt>
    <dgm:pt modelId="{5EAC2C53-875D-417B-8FFE-2B27339F453C}" type="parTrans" cxnId="{8A45BB53-28E4-4711-93CE-8A298A86CCD4}">
      <dgm:prSet/>
      <dgm:spPr/>
      <dgm:t>
        <a:bodyPr/>
        <a:lstStyle/>
        <a:p>
          <a:endParaRPr lang="ru-RU"/>
        </a:p>
      </dgm:t>
    </dgm:pt>
    <dgm:pt modelId="{28428EF2-41C2-4AD2-A0F3-9426DB48229A}" type="sibTrans" cxnId="{8A45BB53-28E4-4711-93CE-8A298A86CCD4}">
      <dgm:prSet/>
      <dgm:spPr/>
      <dgm:t>
        <a:bodyPr/>
        <a:lstStyle/>
        <a:p>
          <a:endParaRPr lang="ru-RU"/>
        </a:p>
      </dgm:t>
    </dgm:pt>
    <dgm:pt modelId="{78AB6D50-142F-4F41-B638-96AA9726D67A}">
      <dgm:prSet phldrT="[Текст]"/>
      <dgm:spPr/>
      <dgm:t>
        <a:bodyPr/>
        <a:lstStyle/>
        <a:p>
          <a:r>
            <a:rPr lang="ru-RU" dirty="0" smtClean="0"/>
            <a:t>Новые технологии</a:t>
          </a:r>
        </a:p>
      </dgm:t>
    </dgm:pt>
    <dgm:pt modelId="{A6C0D595-A21C-4D86-A80D-B1AEB48BE07E}" type="parTrans" cxnId="{64FAAA01-6ACB-4EEF-B351-43EE11513833}">
      <dgm:prSet/>
      <dgm:spPr/>
      <dgm:t>
        <a:bodyPr/>
        <a:lstStyle/>
        <a:p>
          <a:endParaRPr lang="ru-RU"/>
        </a:p>
      </dgm:t>
    </dgm:pt>
    <dgm:pt modelId="{47FACC33-B0EC-420B-B462-8CC6ED446234}" type="sibTrans" cxnId="{64FAAA01-6ACB-4EEF-B351-43EE11513833}">
      <dgm:prSet/>
      <dgm:spPr/>
      <dgm:t>
        <a:bodyPr/>
        <a:lstStyle/>
        <a:p>
          <a:endParaRPr lang="ru-RU"/>
        </a:p>
      </dgm:t>
    </dgm:pt>
    <dgm:pt modelId="{65EEAE3F-2F03-47FB-AEF1-2645E7669CD3}">
      <dgm:prSet phldrT="[Текст]"/>
      <dgm:spPr/>
      <dgm:t>
        <a:bodyPr/>
        <a:lstStyle/>
        <a:p>
          <a:r>
            <a:rPr lang="ru-RU" dirty="0" smtClean="0"/>
            <a:t>Анализ и варианты решения</a:t>
          </a:r>
          <a:endParaRPr lang="ru-RU" dirty="0"/>
        </a:p>
      </dgm:t>
    </dgm:pt>
    <dgm:pt modelId="{90F24EB6-AEB9-4997-83E2-C6A3F161302A}" type="parTrans" cxnId="{DA54CF14-8C0C-4F55-9C85-EF7DF2768BC3}">
      <dgm:prSet/>
      <dgm:spPr/>
      <dgm:t>
        <a:bodyPr/>
        <a:lstStyle/>
        <a:p>
          <a:endParaRPr lang="ru-RU"/>
        </a:p>
      </dgm:t>
    </dgm:pt>
    <dgm:pt modelId="{46B4B009-5404-4CFC-927F-3BDEDDD234E0}" type="sibTrans" cxnId="{DA54CF14-8C0C-4F55-9C85-EF7DF2768BC3}">
      <dgm:prSet/>
      <dgm:spPr/>
      <dgm:t>
        <a:bodyPr/>
        <a:lstStyle/>
        <a:p>
          <a:endParaRPr lang="ru-RU"/>
        </a:p>
      </dgm:t>
    </dgm:pt>
    <dgm:pt modelId="{CE267F4B-BA6E-4E3B-9E06-6029EFFEE57F}">
      <dgm:prSet phldrT="[Текст]"/>
      <dgm:spPr/>
      <dgm:t>
        <a:bodyPr/>
        <a:lstStyle/>
        <a:p>
          <a:r>
            <a:rPr lang="ru-RU" dirty="0" smtClean="0"/>
            <a:t>Административный </a:t>
          </a:r>
          <a:endParaRPr lang="ru-RU" dirty="0"/>
        </a:p>
      </dgm:t>
    </dgm:pt>
    <dgm:pt modelId="{45C4833A-CE99-4421-B209-B72BF9DCC615}" type="parTrans" cxnId="{9FCFA0E0-9048-4444-9288-6430B07EC289}">
      <dgm:prSet/>
      <dgm:spPr/>
      <dgm:t>
        <a:bodyPr/>
        <a:lstStyle/>
        <a:p>
          <a:endParaRPr lang="ru-RU"/>
        </a:p>
      </dgm:t>
    </dgm:pt>
    <dgm:pt modelId="{12616BF9-0E3F-422D-BE73-C27CF19D15BF}" type="sibTrans" cxnId="{9FCFA0E0-9048-4444-9288-6430B07EC289}">
      <dgm:prSet/>
      <dgm:spPr/>
      <dgm:t>
        <a:bodyPr/>
        <a:lstStyle/>
        <a:p>
          <a:endParaRPr lang="ru-RU"/>
        </a:p>
      </dgm:t>
    </dgm:pt>
    <dgm:pt modelId="{B7B0D516-B956-449F-BE13-1149BDB7AF66}">
      <dgm:prSet phldrT="[Текст]"/>
      <dgm:spPr/>
      <dgm:t>
        <a:bodyPr/>
        <a:lstStyle/>
        <a:p>
          <a:r>
            <a:rPr lang="ru-RU" dirty="0" smtClean="0"/>
            <a:t>Процедурный</a:t>
          </a:r>
          <a:endParaRPr lang="ru-RU" dirty="0"/>
        </a:p>
      </dgm:t>
    </dgm:pt>
    <dgm:pt modelId="{5560C027-5867-4D00-A42C-57DBE3019D99}" type="parTrans" cxnId="{AB10DFCF-4797-4465-9E8E-370CC91902CA}">
      <dgm:prSet/>
      <dgm:spPr/>
      <dgm:t>
        <a:bodyPr/>
        <a:lstStyle/>
        <a:p>
          <a:endParaRPr lang="ru-RU"/>
        </a:p>
      </dgm:t>
    </dgm:pt>
    <dgm:pt modelId="{506A44A1-F2A2-4341-A0D4-6C98B0482F2B}" type="sibTrans" cxnId="{AB10DFCF-4797-4465-9E8E-370CC91902CA}">
      <dgm:prSet/>
      <dgm:spPr/>
      <dgm:t>
        <a:bodyPr/>
        <a:lstStyle/>
        <a:p>
          <a:endParaRPr lang="ru-RU"/>
        </a:p>
      </dgm:t>
    </dgm:pt>
    <dgm:pt modelId="{2C3FBBC4-2ECB-464E-AE8F-CB2F61DCC5FD}">
      <dgm:prSet phldrT="[Текст]"/>
      <dgm:spPr/>
      <dgm:t>
        <a:bodyPr/>
        <a:lstStyle/>
        <a:p>
          <a:r>
            <a:rPr lang="ru-RU" dirty="0" smtClean="0"/>
            <a:t>Программно-технический</a:t>
          </a:r>
          <a:endParaRPr lang="ru-RU" dirty="0"/>
        </a:p>
      </dgm:t>
    </dgm:pt>
    <dgm:pt modelId="{AFD1A5C1-9DAD-4C84-9539-6F9832754D06}" type="parTrans" cxnId="{A0DFF5F8-B051-4BBB-88AC-C5EE524EF376}">
      <dgm:prSet/>
      <dgm:spPr/>
      <dgm:t>
        <a:bodyPr/>
        <a:lstStyle/>
        <a:p>
          <a:endParaRPr lang="ru-RU"/>
        </a:p>
      </dgm:t>
    </dgm:pt>
    <dgm:pt modelId="{5B6C4266-534B-4CB3-AFCB-3461A5F3AF03}" type="sibTrans" cxnId="{A0DFF5F8-B051-4BBB-88AC-C5EE524EF376}">
      <dgm:prSet/>
      <dgm:spPr/>
      <dgm:t>
        <a:bodyPr/>
        <a:lstStyle/>
        <a:p>
          <a:endParaRPr lang="ru-RU"/>
        </a:p>
      </dgm:t>
    </dgm:pt>
    <dgm:pt modelId="{EA168EC8-BD14-4F70-8D0A-C5B4B52059F5}">
      <dgm:prSet phldrT="[Текст]"/>
      <dgm:spPr/>
      <dgm:t>
        <a:bodyPr/>
        <a:lstStyle/>
        <a:p>
          <a:r>
            <a:rPr lang="ru-RU" dirty="0" smtClean="0"/>
            <a:t>Настройка политик и правил </a:t>
          </a:r>
          <a:endParaRPr lang="ru-RU" dirty="0"/>
        </a:p>
      </dgm:t>
    </dgm:pt>
    <dgm:pt modelId="{A4D2ADD4-6F0D-4E5F-8FE0-63AB4C6DF67A}" type="sibTrans" cxnId="{C00C6D5B-FEA8-4F47-95B4-CC8A88B3C98A}">
      <dgm:prSet/>
      <dgm:spPr/>
      <dgm:t>
        <a:bodyPr/>
        <a:lstStyle/>
        <a:p>
          <a:endParaRPr lang="ru-RU"/>
        </a:p>
      </dgm:t>
    </dgm:pt>
    <dgm:pt modelId="{BBC5622E-27F9-423E-BA7E-4F2B4C57C10E}" type="parTrans" cxnId="{C00C6D5B-FEA8-4F47-95B4-CC8A88B3C98A}">
      <dgm:prSet/>
      <dgm:spPr/>
      <dgm:t>
        <a:bodyPr/>
        <a:lstStyle/>
        <a:p>
          <a:endParaRPr lang="ru-RU"/>
        </a:p>
      </dgm:t>
    </dgm:pt>
    <dgm:pt modelId="{6FC08F61-4CFB-4772-9991-7C9B5EB02259}">
      <dgm:prSet phldrT="[Текст]"/>
      <dgm:spPr/>
      <dgm:t>
        <a:bodyPr/>
        <a:lstStyle/>
        <a:p>
          <a:r>
            <a:rPr lang="ru-RU" dirty="0" smtClean="0"/>
            <a:t>Реализация методов</a:t>
          </a:r>
          <a:endParaRPr lang="ru-RU" dirty="0"/>
        </a:p>
      </dgm:t>
    </dgm:pt>
    <dgm:pt modelId="{AC93B422-0876-4D37-A04A-64DB442B91EE}" type="sibTrans" cxnId="{6BB0BC0F-4759-44A3-A5E5-BA8D593D72CC}">
      <dgm:prSet/>
      <dgm:spPr/>
      <dgm:t>
        <a:bodyPr/>
        <a:lstStyle/>
        <a:p>
          <a:endParaRPr lang="ru-RU"/>
        </a:p>
      </dgm:t>
    </dgm:pt>
    <dgm:pt modelId="{D7423286-D4AB-4DF4-9299-26AF47EA3DE7}" type="parTrans" cxnId="{6BB0BC0F-4759-44A3-A5E5-BA8D593D72CC}">
      <dgm:prSet/>
      <dgm:spPr/>
      <dgm:t>
        <a:bodyPr/>
        <a:lstStyle/>
        <a:p>
          <a:endParaRPr lang="ru-RU"/>
        </a:p>
      </dgm:t>
    </dgm:pt>
    <dgm:pt modelId="{A6842695-3F7F-4B6B-8DFC-B4B5A3B1F014}">
      <dgm:prSet phldrT="[Текст]"/>
      <dgm:spPr/>
      <dgm:t>
        <a:bodyPr/>
        <a:lstStyle/>
        <a:p>
          <a:r>
            <a:rPr lang="ru-RU" dirty="0" smtClean="0"/>
            <a:t>Структура ИС, классификация</a:t>
          </a:r>
          <a:endParaRPr lang="ru-RU" dirty="0"/>
        </a:p>
      </dgm:t>
    </dgm:pt>
    <dgm:pt modelId="{79E70449-6E2B-45D4-8054-27DF6399EFE9}" type="sibTrans" cxnId="{3F6E10FC-C7F1-4F3E-8FB7-523A7DBF75CB}">
      <dgm:prSet/>
      <dgm:spPr/>
      <dgm:t>
        <a:bodyPr/>
        <a:lstStyle/>
        <a:p>
          <a:endParaRPr lang="ru-RU"/>
        </a:p>
      </dgm:t>
    </dgm:pt>
    <dgm:pt modelId="{06FD1E43-576A-49EB-88DA-97BEE89AAD1D}" type="parTrans" cxnId="{3F6E10FC-C7F1-4F3E-8FB7-523A7DBF75CB}">
      <dgm:prSet/>
      <dgm:spPr/>
      <dgm:t>
        <a:bodyPr/>
        <a:lstStyle/>
        <a:p>
          <a:endParaRPr lang="ru-RU"/>
        </a:p>
      </dgm:t>
    </dgm:pt>
    <dgm:pt modelId="{2D82717E-5C12-4757-A2D5-5D7181EABD51}" type="pres">
      <dgm:prSet presAssocID="{B2B35E1B-33E6-47B2-951A-A2A8F418166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6E2F46-B835-4F02-8EBC-CDD44C7A3459}" type="pres">
      <dgm:prSet presAssocID="{B2B35E1B-33E6-47B2-951A-A2A8F418166D}" presName="hierFlow" presStyleCnt="0"/>
      <dgm:spPr/>
    </dgm:pt>
    <dgm:pt modelId="{8A85A871-5912-480C-B330-0E3DD2AE19C9}" type="pres">
      <dgm:prSet presAssocID="{B2B35E1B-33E6-47B2-951A-A2A8F418166D}" presName="firstBuf" presStyleCnt="0"/>
      <dgm:spPr/>
    </dgm:pt>
    <dgm:pt modelId="{A6791050-A2E0-47C2-BD39-BFE8083CB70A}" type="pres">
      <dgm:prSet presAssocID="{B2B35E1B-33E6-47B2-951A-A2A8F418166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1318C9C-7EA8-4BB2-A94C-40B798183EBD}" type="pres">
      <dgm:prSet presAssocID="{86500735-F6A1-4CFC-9DF7-5F994D099E0E}" presName="Name14" presStyleCnt="0"/>
      <dgm:spPr/>
    </dgm:pt>
    <dgm:pt modelId="{D759708E-19BF-4F61-8AE7-CD65D71DC25A}" type="pres">
      <dgm:prSet presAssocID="{86500735-F6A1-4CFC-9DF7-5F994D099E0E}" presName="level1Shape" presStyleLbl="node0" presStyleIdx="0" presStyleCnt="1" custScaleX="1955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D46D01-F619-4A5D-9D85-0F79242BF1EA}" type="pres">
      <dgm:prSet presAssocID="{86500735-F6A1-4CFC-9DF7-5F994D099E0E}" presName="hierChild2" presStyleCnt="0"/>
      <dgm:spPr/>
    </dgm:pt>
    <dgm:pt modelId="{7EBD2288-9390-43C2-949C-0E0D8CD727CD}" type="pres">
      <dgm:prSet presAssocID="{06FD1E43-576A-49EB-88DA-97BEE89AAD1D}" presName="Name19" presStyleLbl="parChTrans1D2" presStyleIdx="0" presStyleCnt="2"/>
      <dgm:spPr/>
      <dgm:t>
        <a:bodyPr/>
        <a:lstStyle/>
        <a:p>
          <a:endParaRPr lang="ru-RU"/>
        </a:p>
      </dgm:t>
    </dgm:pt>
    <dgm:pt modelId="{090B35E9-B728-4673-8841-A01B90780A31}" type="pres">
      <dgm:prSet presAssocID="{A6842695-3F7F-4B6B-8DFC-B4B5A3B1F014}" presName="Name21" presStyleCnt="0"/>
      <dgm:spPr/>
    </dgm:pt>
    <dgm:pt modelId="{A35AB720-9B6A-4D1F-A069-7D83617C48ED}" type="pres">
      <dgm:prSet presAssocID="{A6842695-3F7F-4B6B-8DFC-B4B5A3B1F014}" presName="level2Shape" presStyleLbl="node2" presStyleIdx="0" presStyleCnt="2" custScaleX="160620"/>
      <dgm:spPr/>
      <dgm:t>
        <a:bodyPr/>
        <a:lstStyle/>
        <a:p>
          <a:endParaRPr lang="ru-RU"/>
        </a:p>
      </dgm:t>
    </dgm:pt>
    <dgm:pt modelId="{39ECA3F8-4E51-4201-A50E-401CEDF34CFE}" type="pres">
      <dgm:prSet presAssocID="{A6842695-3F7F-4B6B-8DFC-B4B5A3B1F014}" presName="hierChild3" presStyleCnt="0"/>
      <dgm:spPr/>
    </dgm:pt>
    <dgm:pt modelId="{D3A6D12F-D54D-4B98-AA30-39CA24957C3C}" type="pres">
      <dgm:prSet presAssocID="{D7423286-D4AB-4DF4-9299-26AF47EA3DE7}" presName="Name19" presStyleLbl="parChTrans1D3" presStyleIdx="0" presStyleCnt="3"/>
      <dgm:spPr/>
      <dgm:t>
        <a:bodyPr/>
        <a:lstStyle/>
        <a:p>
          <a:endParaRPr lang="ru-RU"/>
        </a:p>
      </dgm:t>
    </dgm:pt>
    <dgm:pt modelId="{F91B231E-E8E5-4C7D-A066-0ED15DC2FA38}" type="pres">
      <dgm:prSet presAssocID="{6FC08F61-4CFB-4772-9991-7C9B5EB02259}" presName="Name21" presStyleCnt="0"/>
      <dgm:spPr/>
    </dgm:pt>
    <dgm:pt modelId="{D56F5D24-74D9-450E-9E13-4E213D76422C}" type="pres">
      <dgm:prSet presAssocID="{6FC08F61-4CFB-4772-9991-7C9B5EB02259}" presName="level2Shape" presStyleLbl="node3" presStyleIdx="0" presStyleCnt="3"/>
      <dgm:spPr/>
      <dgm:t>
        <a:bodyPr/>
        <a:lstStyle/>
        <a:p>
          <a:endParaRPr lang="ru-RU"/>
        </a:p>
      </dgm:t>
    </dgm:pt>
    <dgm:pt modelId="{593DCA17-D3AD-43B9-BB2E-3482890F461A}" type="pres">
      <dgm:prSet presAssocID="{6FC08F61-4CFB-4772-9991-7C9B5EB02259}" presName="hierChild3" presStyleCnt="0"/>
      <dgm:spPr/>
    </dgm:pt>
    <dgm:pt modelId="{16153BA8-A3E2-469A-BD52-50D1616B773F}" type="pres">
      <dgm:prSet presAssocID="{BBC5622E-27F9-423E-BA7E-4F2B4C57C10E}" presName="Name19" presStyleLbl="parChTrans1D3" presStyleIdx="1" presStyleCnt="3"/>
      <dgm:spPr/>
      <dgm:t>
        <a:bodyPr/>
        <a:lstStyle/>
        <a:p>
          <a:endParaRPr lang="ru-RU"/>
        </a:p>
      </dgm:t>
    </dgm:pt>
    <dgm:pt modelId="{78A8E490-3D35-45B0-9878-7B8650E1AA96}" type="pres">
      <dgm:prSet presAssocID="{EA168EC8-BD14-4F70-8D0A-C5B4B52059F5}" presName="Name21" presStyleCnt="0"/>
      <dgm:spPr/>
    </dgm:pt>
    <dgm:pt modelId="{26BB4648-4C65-4B36-BC97-7436603ECD4F}" type="pres">
      <dgm:prSet presAssocID="{EA168EC8-BD14-4F70-8D0A-C5B4B52059F5}" presName="level2Shape" presStyleLbl="node3" presStyleIdx="1" presStyleCnt="3"/>
      <dgm:spPr/>
      <dgm:t>
        <a:bodyPr/>
        <a:lstStyle/>
        <a:p>
          <a:endParaRPr lang="ru-RU"/>
        </a:p>
      </dgm:t>
    </dgm:pt>
    <dgm:pt modelId="{643F8E2D-79D3-4F92-B847-C2C0087F39B5}" type="pres">
      <dgm:prSet presAssocID="{EA168EC8-BD14-4F70-8D0A-C5B4B52059F5}" presName="hierChild3" presStyleCnt="0"/>
      <dgm:spPr/>
    </dgm:pt>
    <dgm:pt modelId="{3C5412B2-FCC0-4572-9AB2-A8B1A6655ED9}" type="pres">
      <dgm:prSet presAssocID="{A6C0D595-A21C-4D86-A80D-B1AEB48BE07E}" presName="Name19" presStyleLbl="parChTrans1D2" presStyleIdx="1" presStyleCnt="2"/>
      <dgm:spPr/>
      <dgm:t>
        <a:bodyPr/>
        <a:lstStyle/>
        <a:p>
          <a:endParaRPr lang="ru-RU"/>
        </a:p>
      </dgm:t>
    </dgm:pt>
    <dgm:pt modelId="{6B0E456F-775A-4809-9697-C38259E80164}" type="pres">
      <dgm:prSet presAssocID="{78AB6D50-142F-4F41-B638-96AA9726D67A}" presName="Name21" presStyleCnt="0"/>
      <dgm:spPr/>
    </dgm:pt>
    <dgm:pt modelId="{5B4ED3A4-1F3B-49EB-9D1C-B62D161D8467}" type="pres">
      <dgm:prSet presAssocID="{78AB6D50-142F-4F41-B638-96AA9726D67A}" presName="level2Shape" presStyleLbl="node2" presStyleIdx="1" presStyleCnt="2" custScaleX="161244"/>
      <dgm:spPr/>
      <dgm:t>
        <a:bodyPr/>
        <a:lstStyle/>
        <a:p>
          <a:endParaRPr lang="ru-RU"/>
        </a:p>
      </dgm:t>
    </dgm:pt>
    <dgm:pt modelId="{B0874ECA-10D4-436F-A49D-C6804AF64105}" type="pres">
      <dgm:prSet presAssocID="{78AB6D50-142F-4F41-B638-96AA9726D67A}" presName="hierChild3" presStyleCnt="0"/>
      <dgm:spPr/>
    </dgm:pt>
    <dgm:pt modelId="{1FE09775-A498-4B59-88F0-07491A19FFB3}" type="pres">
      <dgm:prSet presAssocID="{90F24EB6-AEB9-4997-83E2-C6A3F161302A}" presName="Name19" presStyleLbl="parChTrans1D3" presStyleIdx="2" presStyleCnt="3"/>
      <dgm:spPr/>
      <dgm:t>
        <a:bodyPr/>
        <a:lstStyle/>
        <a:p>
          <a:endParaRPr lang="ru-RU"/>
        </a:p>
      </dgm:t>
    </dgm:pt>
    <dgm:pt modelId="{1F365A52-C44E-4359-A8A7-2CBAB2FC6AD9}" type="pres">
      <dgm:prSet presAssocID="{65EEAE3F-2F03-47FB-AEF1-2645E7669CD3}" presName="Name21" presStyleCnt="0"/>
      <dgm:spPr/>
    </dgm:pt>
    <dgm:pt modelId="{D1254536-D1FE-4569-A98B-FA187EDDB1E8}" type="pres">
      <dgm:prSet presAssocID="{65EEAE3F-2F03-47FB-AEF1-2645E7669CD3}" presName="level2Shape" presStyleLbl="node3" presStyleIdx="2" presStyleCnt="3"/>
      <dgm:spPr/>
      <dgm:t>
        <a:bodyPr/>
        <a:lstStyle/>
        <a:p>
          <a:endParaRPr lang="ru-RU"/>
        </a:p>
      </dgm:t>
    </dgm:pt>
    <dgm:pt modelId="{B16D9896-1F6D-4CE9-A091-171BA994C9D0}" type="pres">
      <dgm:prSet presAssocID="{65EEAE3F-2F03-47FB-AEF1-2645E7669CD3}" presName="hierChild3" presStyleCnt="0"/>
      <dgm:spPr/>
    </dgm:pt>
    <dgm:pt modelId="{D6F1C708-3DFD-4249-94CA-4D50A6833BBD}" type="pres">
      <dgm:prSet presAssocID="{B2B35E1B-33E6-47B2-951A-A2A8F418166D}" presName="bgShapesFlow" presStyleCnt="0"/>
      <dgm:spPr/>
    </dgm:pt>
    <dgm:pt modelId="{75C70A00-1729-4D88-86CE-AC216BF4E1D4}" type="pres">
      <dgm:prSet presAssocID="{CE267F4B-BA6E-4E3B-9E06-6029EFFEE57F}" presName="rectComp" presStyleCnt="0"/>
      <dgm:spPr/>
    </dgm:pt>
    <dgm:pt modelId="{CE11C82D-998D-41FD-A5A7-6A14CBA3586A}" type="pres">
      <dgm:prSet presAssocID="{CE267F4B-BA6E-4E3B-9E06-6029EFFEE57F}" presName="bgRect" presStyleLbl="bgShp" presStyleIdx="0" presStyleCnt="3"/>
      <dgm:spPr/>
      <dgm:t>
        <a:bodyPr/>
        <a:lstStyle/>
        <a:p>
          <a:endParaRPr lang="ru-RU"/>
        </a:p>
      </dgm:t>
    </dgm:pt>
    <dgm:pt modelId="{69CD2484-6708-499E-AB98-84A2A2C7150B}" type="pres">
      <dgm:prSet presAssocID="{CE267F4B-BA6E-4E3B-9E06-6029EFFEE57F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7616C-6464-4880-B17D-CA20DBEB0FBE}" type="pres">
      <dgm:prSet presAssocID="{CE267F4B-BA6E-4E3B-9E06-6029EFFEE57F}" presName="spComp" presStyleCnt="0"/>
      <dgm:spPr/>
    </dgm:pt>
    <dgm:pt modelId="{8FDC7DA8-8958-44D3-859D-4419ACC62C5F}" type="pres">
      <dgm:prSet presAssocID="{CE267F4B-BA6E-4E3B-9E06-6029EFFEE57F}" presName="vSp" presStyleCnt="0"/>
      <dgm:spPr/>
    </dgm:pt>
    <dgm:pt modelId="{0354196A-0B7F-4244-AEAE-4967FD58E389}" type="pres">
      <dgm:prSet presAssocID="{B7B0D516-B956-449F-BE13-1149BDB7AF66}" presName="rectComp" presStyleCnt="0"/>
      <dgm:spPr/>
    </dgm:pt>
    <dgm:pt modelId="{8E41A96E-C87D-4205-A79B-1AAA17A9C288}" type="pres">
      <dgm:prSet presAssocID="{B7B0D516-B956-449F-BE13-1149BDB7AF66}" presName="bgRect" presStyleLbl="bgShp" presStyleIdx="1" presStyleCnt="3"/>
      <dgm:spPr/>
      <dgm:t>
        <a:bodyPr/>
        <a:lstStyle/>
        <a:p>
          <a:endParaRPr lang="ru-RU"/>
        </a:p>
      </dgm:t>
    </dgm:pt>
    <dgm:pt modelId="{0B6DD8AF-FDC7-4C25-AD4D-E11AA3D785AB}" type="pres">
      <dgm:prSet presAssocID="{B7B0D516-B956-449F-BE13-1149BDB7AF66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C678B-C071-47DD-A03B-70F2E95C69D6}" type="pres">
      <dgm:prSet presAssocID="{B7B0D516-B956-449F-BE13-1149BDB7AF66}" presName="spComp" presStyleCnt="0"/>
      <dgm:spPr/>
    </dgm:pt>
    <dgm:pt modelId="{103A8FD4-CF6D-4332-B770-2BBF25AC9E94}" type="pres">
      <dgm:prSet presAssocID="{B7B0D516-B956-449F-BE13-1149BDB7AF66}" presName="vSp" presStyleCnt="0"/>
      <dgm:spPr/>
    </dgm:pt>
    <dgm:pt modelId="{0B3E9151-3E00-450C-8D1E-3EB284A0920F}" type="pres">
      <dgm:prSet presAssocID="{2C3FBBC4-2ECB-464E-AE8F-CB2F61DCC5FD}" presName="rectComp" presStyleCnt="0"/>
      <dgm:spPr/>
    </dgm:pt>
    <dgm:pt modelId="{3787D503-BDE2-4C61-8807-2C1C18BA02E9}" type="pres">
      <dgm:prSet presAssocID="{2C3FBBC4-2ECB-464E-AE8F-CB2F61DCC5FD}" presName="bgRect" presStyleLbl="bgShp" presStyleIdx="2" presStyleCnt="3"/>
      <dgm:spPr/>
      <dgm:t>
        <a:bodyPr/>
        <a:lstStyle/>
        <a:p>
          <a:endParaRPr lang="ru-RU"/>
        </a:p>
      </dgm:t>
    </dgm:pt>
    <dgm:pt modelId="{83224A38-DE80-4DDE-B280-6D88451D9E80}" type="pres">
      <dgm:prSet presAssocID="{2C3FBBC4-2ECB-464E-AE8F-CB2F61DCC5FD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C2BF66-D793-485C-9011-EA7ED9AE92EA}" type="presOf" srcId="{B2B35E1B-33E6-47B2-951A-A2A8F418166D}" destId="{2D82717E-5C12-4757-A2D5-5D7181EABD51}" srcOrd="0" destOrd="0" presId="urn:microsoft.com/office/officeart/2005/8/layout/hierarchy6"/>
    <dgm:cxn modelId="{C8582D42-5C2A-4BF1-87C3-C794CDFEC125}" type="presOf" srcId="{B7B0D516-B956-449F-BE13-1149BDB7AF66}" destId="{0B6DD8AF-FDC7-4C25-AD4D-E11AA3D785AB}" srcOrd="1" destOrd="0" presId="urn:microsoft.com/office/officeart/2005/8/layout/hierarchy6"/>
    <dgm:cxn modelId="{64FAAA01-6ACB-4EEF-B351-43EE11513833}" srcId="{86500735-F6A1-4CFC-9DF7-5F994D099E0E}" destId="{78AB6D50-142F-4F41-B638-96AA9726D67A}" srcOrd="1" destOrd="0" parTransId="{A6C0D595-A21C-4D86-A80D-B1AEB48BE07E}" sibTransId="{47FACC33-B0EC-420B-B462-8CC6ED446234}"/>
    <dgm:cxn modelId="{51BAD6DE-53E7-4DF4-BC21-CEE144462044}" type="presOf" srcId="{BBC5622E-27F9-423E-BA7E-4F2B4C57C10E}" destId="{16153BA8-A3E2-469A-BD52-50D1616B773F}" srcOrd="0" destOrd="0" presId="urn:microsoft.com/office/officeart/2005/8/layout/hierarchy6"/>
    <dgm:cxn modelId="{6BB0BC0F-4759-44A3-A5E5-BA8D593D72CC}" srcId="{A6842695-3F7F-4B6B-8DFC-B4B5A3B1F014}" destId="{6FC08F61-4CFB-4772-9991-7C9B5EB02259}" srcOrd="0" destOrd="0" parTransId="{D7423286-D4AB-4DF4-9299-26AF47EA3DE7}" sibTransId="{AC93B422-0876-4D37-A04A-64DB442B91EE}"/>
    <dgm:cxn modelId="{CFD22A27-CF00-4209-AAF2-EC471691695A}" type="presOf" srcId="{D7423286-D4AB-4DF4-9299-26AF47EA3DE7}" destId="{D3A6D12F-D54D-4B98-AA30-39CA24957C3C}" srcOrd="0" destOrd="0" presId="urn:microsoft.com/office/officeart/2005/8/layout/hierarchy6"/>
    <dgm:cxn modelId="{71163C0E-6A5C-4A0B-9A56-0D2F8C3C3072}" type="presOf" srcId="{A6C0D595-A21C-4D86-A80D-B1AEB48BE07E}" destId="{3C5412B2-FCC0-4572-9AB2-A8B1A6655ED9}" srcOrd="0" destOrd="0" presId="urn:microsoft.com/office/officeart/2005/8/layout/hierarchy6"/>
    <dgm:cxn modelId="{9FCFA0E0-9048-4444-9288-6430B07EC289}" srcId="{B2B35E1B-33E6-47B2-951A-A2A8F418166D}" destId="{CE267F4B-BA6E-4E3B-9E06-6029EFFEE57F}" srcOrd="1" destOrd="0" parTransId="{45C4833A-CE99-4421-B209-B72BF9DCC615}" sibTransId="{12616BF9-0E3F-422D-BE73-C27CF19D15BF}"/>
    <dgm:cxn modelId="{B2839D21-5792-4143-AB08-FCF93CC6EC53}" type="presOf" srcId="{90F24EB6-AEB9-4997-83E2-C6A3F161302A}" destId="{1FE09775-A498-4B59-88F0-07491A19FFB3}" srcOrd="0" destOrd="0" presId="urn:microsoft.com/office/officeart/2005/8/layout/hierarchy6"/>
    <dgm:cxn modelId="{0A89C933-0280-4CA1-9E2C-37C61ADBA796}" type="presOf" srcId="{2C3FBBC4-2ECB-464E-AE8F-CB2F61DCC5FD}" destId="{83224A38-DE80-4DDE-B280-6D88451D9E80}" srcOrd="1" destOrd="0" presId="urn:microsoft.com/office/officeart/2005/8/layout/hierarchy6"/>
    <dgm:cxn modelId="{8A45BB53-28E4-4711-93CE-8A298A86CCD4}" srcId="{B2B35E1B-33E6-47B2-951A-A2A8F418166D}" destId="{86500735-F6A1-4CFC-9DF7-5F994D099E0E}" srcOrd="0" destOrd="0" parTransId="{5EAC2C53-875D-417B-8FFE-2B27339F453C}" sibTransId="{28428EF2-41C2-4AD2-A0F3-9426DB48229A}"/>
    <dgm:cxn modelId="{C00C6D5B-FEA8-4F47-95B4-CC8A88B3C98A}" srcId="{A6842695-3F7F-4B6B-8DFC-B4B5A3B1F014}" destId="{EA168EC8-BD14-4F70-8D0A-C5B4B52059F5}" srcOrd="1" destOrd="0" parTransId="{BBC5622E-27F9-423E-BA7E-4F2B4C57C10E}" sibTransId="{A4D2ADD4-6F0D-4E5F-8FE0-63AB4C6DF67A}"/>
    <dgm:cxn modelId="{A0DFF5F8-B051-4BBB-88AC-C5EE524EF376}" srcId="{B2B35E1B-33E6-47B2-951A-A2A8F418166D}" destId="{2C3FBBC4-2ECB-464E-AE8F-CB2F61DCC5FD}" srcOrd="3" destOrd="0" parTransId="{AFD1A5C1-9DAD-4C84-9539-6F9832754D06}" sibTransId="{5B6C4266-534B-4CB3-AFCB-3461A5F3AF03}"/>
    <dgm:cxn modelId="{8AFB617F-7131-4CE2-AE1D-1EBA2F7116BC}" type="presOf" srcId="{CE267F4B-BA6E-4E3B-9E06-6029EFFEE57F}" destId="{69CD2484-6708-499E-AB98-84A2A2C7150B}" srcOrd="1" destOrd="0" presId="urn:microsoft.com/office/officeart/2005/8/layout/hierarchy6"/>
    <dgm:cxn modelId="{1DF568A8-8D6A-4497-8BE8-E3859A965EF9}" type="presOf" srcId="{06FD1E43-576A-49EB-88DA-97BEE89AAD1D}" destId="{7EBD2288-9390-43C2-949C-0E0D8CD727CD}" srcOrd="0" destOrd="0" presId="urn:microsoft.com/office/officeart/2005/8/layout/hierarchy6"/>
    <dgm:cxn modelId="{DA54CF14-8C0C-4F55-9C85-EF7DF2768BC3}" srcId="{78AB6D50-142F-4F41-B638-96AA9726D67A}" destId="{65EEAE3F-2F03-47FB-AEF1-2645E7669CD3}" srcOrd="0" destOrd="0" parTransId="{90F24EB6-AEB9-4997-83E2-C6A3F161302A}" sibTransId="{46B4B009-5404-4CFC-927F-3BDEDDD234E0}"/>
    <dgm:cxn modelId="{3F6E10FC-C7F1-4F3E-8FB7-523A7DBF75CB}" srcId="{86500735-F6A1-4CFC-9DF7-5F994D099E0E}" destId="{A6842695-3F7F-4B6B-8DFC-B4B5A3B1F014}" srcOrd="0" destOrd="0" parTransId="{06FD1E43-576A-49EB-88DA-97BEE89AAD1D}" sibTransId="{79E70449-6E2B-45D4-8054-27DF6399EFE9}"/>
    <dgm:cxn modelId="{8400A262-80A3-44A6-963D-CA7C73E03A36}" type="presOf" srcId="{65EEAE3F-2F03-47FB-AEF1-2645E7669CD3}" destId="{D1254536-D1FE-4569-A98B-FA187EDDB1E8}" srcOrd="0" destOrd="0" presId="urn:microsoft.com/office/officeart/2005/8/layout/hierarchy6"/>
    <dgm:cxn modelId="{C264EE7A-1E01-4766-878F-48994B76A468}" type="presOf" srcId="{6FC08F61-4CFB-4772-9991-7C9B5EB02259}" destId="{D56F5D24-74D9-450E-9E13-4E213D76422C}" srcOrd="0" destOrd="0" presId="urn:microsoft.com/office/officeart/2005/8/layout/hierarchy6"/>
    <dgm:cxn modelId="{44BFCB5B-50C2-4DDC-A99D-C8B72B5CFB0A}" type="presOf" srcId="{86500735-F6A1-4CFC-9DF7-5F994D099E0E}" destId="{D759708E-19BF-4F61-8AE7-CD65D71DC25A}" srcOrd="0" destOrd="0" presId="urn:microsoft.com/office/officeart/2005/8/layout/hierarchy6"/>
    <dgm:cxn modelId="{0402B96D-6D8F-42AD-AB6D-EFFDC6598A50}" type="presOf" srcId="{B7B0D516-B956-449F-BE13-1149BDB7AF66}" destId="{8E41A96E-C87D-4205-A79B-1AAA17A9C288}" srcOrd="0" destOrd="0" presId="urn:microsoft.com/office/officeart/2005/8/layout/hierarchy6"/>
    <dgm:cxn modelId="{48BF301B-525C-4DA2-BB7F-5F527D94ED29}" type="presOf" srcId="{2C3FBBC4-2ECB-464E-AE8F-CB2F61DCC5FD}" destId="{3787D503-BDE2-4C61-8807-2C1C18BA02E9}" srcOrd="0" destOrd="0" presId="urn:microsoft.com/office/officeart/2005/8/layout/hierarchy6"/>
    <dgm:cxn modelId="{597BA640-BEC6-4FF5-8240-7565F1095FCC}" type="presOf" srcId="{CE267F4B-BA6E-4E3B-9E06-6029EFFEE57F}" destId="{CE11C82D-998D-41FD-A5A7-6A14CBA3586A}" srcOrd="0" destOrd="0" presId="urn:microsoft.com/office/officeart/2005/8/layout/hierarchy6"/>
    <dgm:cxn modelId="{AB10DFCF-4797-4465-9E8E-370CC91902CA}" srcId="{B2B35E1B-33E6-47B2-951A-A2A8F418166D}" destId="{B7B0D516-B956-449F-BE13-1149BDB7AF66}" srcOrd="2" destOrd="0" parTransId="{5560C027-5867-4D00-A42C-57DBE3019D99}" sibTransId="{506A44A1-F2A2-4341-A0D4-6C98B0482F2B}"/>
    <dgm:cxn modelId="{45C9366A-A99D-4136-83B7-ADF65231D6C4}" type="presOf" srcId="{A6842695-3F7F-4B6B-8DFC-B4B5A3B1F014}" destId="{A35AB720-9B6A-4D1F-A069-7D83617C48ED}" srcOrd="0" destOrd="0" presId="urn:microsoft.com/office/officeart/2005/8/layout/hierarchy6"/>
    <dgm:cxn modelId="{BD0FB906-E7F0-4297-93A6-C353C96DF0E1}" type="presOf" srcId="{EA168EC8-BD14-4F70-8D0A-C5B4B52059F5}" destId="{26BB4648-4C65-4B36-BC97-7436603ECD4F}" srcOrd="0" destOrd="0" presId="urn:microsoft.com/office/officeart/2005/8/layout/hierarchy6"/>
    <dgm:cxn modelId="{39273C6B-C36C-4E61-86B0-100C833B7589}" type="presOf" srcId="{78AB6D50-142F-4F41-B638-96AA9726D67A}" destId="{5B4ED3A4-1F3B-49EB-9D1C-B62D161D8467}" srcOrd="0" destOrd="0" presId="urn:microsoft.com/office/officeart/2005/8/layout/hierarchy6"/>
    <dgm:cxn modelId="{0AE20C26-9D79-4238-995D-6BCEFA549DF1}" type="presParOf" srcId="{2D82717E-5C12-4757-A2D5-5D7181EABD51}" destId="{9B6E2F46-B835-4F02-8EBC-CDD44C7A3459}" srcOrd="0" destOrd="0" presId="urn:microsoft.com/office/officeart/2005/8/layout/hierarchy6"/>
    <dgm:cxn modelId="{55D62BD5-C154-45F0-B1EB-EC0D24E3E914}" type="presParOf" srcId="{9B6E2F46-B835-4F02-8EBC-CDD44C7A3459}" destId="{8A85A871-5912-480C-B330-0E3DD2AE19C9}" srcOrd="0" destOrd="0" presId="urn:microsoft.com/office/officeart/2005/8/layout/hierarchy6"/>
    <dgm:cxn modelId="{D0621F1E-1D44-4FE2-9FFB-CC5C647C8A5F}" type="presParOf" srcId="{9B6E2F46-B835-4F02-8EBC-CDD44C7A3459}" destId="{A6791050-A2E0-47C2-BD39-BFE8083CB70A}" srcOrd="1" destOrd="0" presId="urn:microsoft.com/office/officeart/2005/8/layout/hierarchy6"/>
    <dgm:cxn modelId="{AF176674-7863-4F01-BF4B-500B7069AF62}" type="presParOf" srcId="{A6791050-A2E0-47C2-BD39-BFE8083CB70A}" destId="{61318C9C-7EA8-4BB2-A94C-40B798183EBD}" srcOrd="0" destOrd="0" presId="urn:microsoft.com/office/officeart/2005/8/layout/hierarchy6"/>
    <dgm:cxn modelId="{1002C42D-48E8-45C9-ACA6-09A0BF6F84DE}" type="presParOf" srcId="{61318C9C-7EA8-4BB2-A94C-40B798183EBD}" destId="{D759708E-19BF-4F61-8AE7-CD65D71DC25A}" srcOrd="0" destOrd="0" presId="urn:microsoft.com/office/officeart/2005/8/layout/hierarchy6"/>
    <dgm:cxn modelId="{632395B5-E420-4236-B19C-86F66F08886B}" type="presParOf" srcId="{61318C9C-7EA8-4BB2-A94C-40B798183EBD}" destId="{7DD46D01-F619-4A5D-9D85-0F79242BF1EA}" srcOrd="1" destOrd="0" presId="urn:microsoft.com/office/officeart/2005/8/layout/hierarchy6"/>
    <dgm:cxn modelId="{856A45AD-999F-4275-9F46-B94027D92EC9}" type="presParOf" srcId="{7DD46D01-F619-4A5D-9D85-0F79242BF1EA}" destId="{7EBD2288-9390-43C2-949C-0E0D8CD727CD}" srcOrd="0" destOrd="0" presId="urn:microsoft.com/office/officeart/2005/8/layout/hierarchy6"/>
    <dgm:cxn modelId="{A4E1F2FC-FFC2-4911-8060-29B478D13450}" type="presParOf" srcId="{7DD46D01-F619-4A5D-9D85-0F79242BF1EA}" destId="{090B35E9-B728-4673-8841-A01B90780A31}" srcOrd="1" destOrd="0" presId="urn:microsoft.com/office/officeart/2005/8/layout/hierarchy6"/>
    <dgm:cxn modelId="{EAA037C5-14C5-4A8D-9BE7-B13C21D76C0E}" type="presParOf" srcId="{090B35E9-B728-4673-8841-A01B90780A31}" destId="{A35AB720-9B6A-4D1F-A069-7D83617C48ED}" srcOrd="0" destOrd="0" presId="urn:microsoft.com/office/officeart/2005/8/layout/hierarchy6"/>
    <dgm:cxn modelId="{5AC49B15-5A23-49BB-8658-92E88F659A82}" type="presParOf" srcId="{090B35E9-B728-4673-8841-A01B90780A31}" destId="{39ECA3F8-4E51-4201-A50E-401CEDF34CFE}" srcOrd="1" destOrd="0" presId="urn:microsoft.com/office/officeart/2005/8/layout/hierarchy6"/>
    <dgm:cxn modelId="{ED0390D3-C874-4DD8-AC91-B91546E2C42A}" type="presParOf" srcId="{39ECA3F8-4E51-4201-A50E-401CEDF34CFE}" destId="{D3A6D12F-D54D-4B98-AA30-39CA24957C3C}" srcOrd="0" destOrd="0" presId="urn:microsoft.com/office/officeart/2005/8/layout/hierarchy6"/>
    <dgm:cxn modelId="{A7DC2BE2-A38C-4B21-9140-17721DC980BB}" type="presParOf" srcId="{39ECA3F8-4E51-4201-A50E-401CEDF34CFE}" destId="{F91B231E-E8E5-4C7D-A066-0ED15DC2FA38}" srcOrd="1" destOrd="0" presId="urn:microsoft.com/office/officeart/2005/8/layout/hierarchy6"/>
    <dgm:cxn modelId="{00043C06-32EE-4FB3-914E-FF53C9BC9E41}" type="presParOf" srcId="{F91B231E-E8E5-4C7D-A066-0ED15DC2FA38}" destId="{D56F5D24-74D9-450E-9E13-4E213D76422C}" srcOrd="0" destOrd="0" presId="urn:microsoft.com/office/officeart/2005/8/layout/hierarchy6"/>
    <dgm:cxn modelId="{A730A01B-C226-4F55-BC37-715B120CD801}" type="presParOf" srcId="{F91B231E-E8E5-4C7D-A066-0ED15DC2FA38}" destId="{593DCA17-D3AD-43B9-BB2E-3482890F461A}" srcOrd="1" destOrd="0" presId="urn:microsoft.com/office/officeart/2005/8/layout/hierarchy6"/>
    <dgm:cxn modelId="{95F080CF-85E6-4809-9803-00ADECC4A556}" type="presParOf" srcId="{39ECA3F8-4E51-4201-A50E-401CEDF34CFE}" destId="{16153BA8-A3E2-469A-BD52-50D1616B773F}" srcOrd="2" destOrd="0" presId="urn:microsoft.com/office/officeart/2005/8/layout/hierarchy6"/>
    <dgm:cxn modelId="{F0F7C853-CB8A-460D-BF4F-6FD3719EA928}" type="presParOf" srcId="{39ECA3F8-4E51-4201-A50E-401CEDF34CFE}" destId="{78A8E490-3D35-45B0-9878-7B8650E1AA96}" srcOrd="3" destOrd="0" presId="urn:microsoft.com/office/officeart/2005/8/layout/hierarchy6"/>
    <dgm:cxn modelId="{AD39121C-4206-4320-9E79-33CF13868D39}" type="presParOf" srcId="{78A8E490-3D35-45B0-9878-7B8650E1AA96}" destId="{26BB4648-4C65-4B36-BC97-7436603ECD4F}" srcOrd="0" destOrd="0" presId="urn:microsoft.com/office/officeart/2005/8/layout/hierarchy6"/>
    <dgm:cxn modelId="{FC32AD71-01BF-40BC-BFAD-FC48D0D23562}" type="presParOf" srcId="{78A8E490-3D35-45B0-9878-7B8650E1AA96}" destId="{643F8E2D-79D3-4F92-B847-C2C0087F39B5}" srcOrd="1" destOrd="0" presId="urn:microsoft.com/office/officeart/2005/8/layout/hierarchy6"/>
    <dgm:cxn modelId="{FB24105D-BAB9-4C27-A271-4B64FBEACD88}" type="presParOf" srcId="{7DD46D01-F619-4A5D-9D85-0F79242BF1EA}" destId="{3C5412B2-FCC0-4572-9AB2-A8B1A6655ED9}" srcOrd="2" destOrd="0" presId="urn:microsoft.com/office/officeart/2005/8/layout/hierarchy6"/>
    <dgm:cxn modelId="{49AD3A8C-8049-4FFE-8A37-B37EA107DBF7}" type="presParOf" srcId="{7DD46D01-F619-4A5D-9D85-0F79242BF1EA}" destId="{6B0E456F-775A-4809-9697-C38259E80164}" srcOrd="3" destOrd="0" presId="urn:microsoft.com/office/officeart/2005/8/layout/hierarchy6"/>
    <dgm:cxn modelId="{C74D1522-B203-46BF-A0A4-7173DAF0AA2A}" type="presParOf" srcId="{6B0E456F-775A-4809-9697-C38259E80164}" destId="{5B4ED3A4-1F3B-49EB-9D1C-B62D161D8467}" srcOrd="0" destOrd="0" presId="urn:microsoft.com/office/officeart/2005/8/layout/hierarchy6"/>
    <dgm:cxn modelId="{AF624E4F-6CBE-43B3-8219-67941BC30A43}" type="presParOf" srcId="{6B0E456F-775A-4809-9697-C38259E80164}" destId="{B0874ECA-10D4-436F-A49D-C6804AF64105}" srcOrd="1" destOrd="0" presId="urn:microsoft.com/office/officeart/2005/8/layout/hierarchy6"/>
    <dgm:cxn modelId="{EB66A0D0-2DCD-481B-8B14-6DFD1D561207}" type="presParOf" srcId="{B0874ECA-10D4-436F-A49D-C6804AF64105}" destId="{1FE09775-A498-4B59-88F0-07491A19FFB3}" srcOrd="0" destOrd="0" presId="urn:microsoft.com/office/officeart/2005/8/layout/hierarchy6"/>
    <dgm:cxn modelId="{CA153B0C-A017-4914-939C-508FA9B87403}" type="presParOf" srcId="{B0874ECA-10D4-436F-A49D-C6804AF64105}" destId="{1F365A52-C44E-4359-A8A7-2CBAB2FC6AD9}" srcOrd="1" destOrd="0" presId="urn:microsoft.com/office/officeart/2005/8/layout/hierarchy6"/>
    <dgm:cxn modelId="{92CF13D1-1B2B-4579-A31F-E989B9A4FC52}" type="presParOf" srcId="{1F365A52-C44E-4359-A8A7-2CBAB2FC6AD9}" destId="{D1254536-D1FE-4569-A98B-FA187EDDB1E8}" srcOrd="0" destOrd="0" presId="urn:microsoft.com/office/officeart/2005/8/layout/hierarchy6"/>
    <dgm:cxn modelId="{E4713C0D-5A27-48B7-ABF0-ECEF11176C29}" type="presParOf" srcId="{1F365A52-C44E-4359-A8A7-2CBAB2FC6AD9}" destId="{B16D9896-1F6D-4CE9-A091-171BA994C9D0}" srcOrd="1" destOrd="0" presId="urn:microsoft.com/office/officeart/2005/8/layout/hierarchy6"/>
    <dgm:cxn modelId="{4A9D3209-1D08-4D3A-BBA2-A5AC7B4B45CE}" type="presParOf" srcId="{2D82717E-5C12-4757-A2D5-5D7181EABD51}" destId="{D6F1C708-3DFD-4249-94CA-4D50A6833BBD}" srcOrd="1" destOrd="0" presId="urn:microsoft.com/office/officeart/2005/8/layout/hierarchy6"/>
    <dgm:cxn modelId="{799C22C5-7D27-45AC-B8E4-44AB035AF4EB}" type="presParOf" srcId="{D6F1C708-3DFD-4249-94CA-4D50A6833BBD}" destId="{75C70A00-1729-4D88-86CE-AC216BF4E1D4}" srcOrd="0" destOrd="0" presId="urn:microsoft.com/office/officeart/2005/8/layout/hierarchy6"/>
    <dgm:cxn modelId="{1403DD83-7645-4E71-BF7D-B46DA0CA003F}" type="presParOf" srcId="{75C70A00-1729-4D88-86CE-AC216BF4E1D4}" destId="{CE11C82D-998D-41FD-A5A7-6A14CBA3586A}" srcOrd="0" destOrd="0" presId="urn:microsoft.com/office/officeart/2005/8/layout/hierarchy6"/>
    <dgm:cxn modelId="{63CDFAFE-952D-460B-B86C-5D3C04115186}" type="presParOf" srcId="{75C70A00-1729-4D88-86CE-AC216BF4E1D4}" destId="{69CD2484-6708-499E-AB98-84A2A2C7150B}" srcOrd="1" destOrd="0" presId="urn:microsoft.com/office/officeart/2005/8/layout/hierarchy6"/>
    <dgm:cxn modelId="{C7223BFF-8B7E-46B5-A4DE-F516606685D1}" type="presParOf" srcId="{D6F1C708-3DFD-4249-94CA-4D50A6833BBD}" destId="{DA47616C-6464-4880-B17D-CA20DBEB0FBE}" srcOrd="1" destOrd="0" presId="urn:microsoft.com/office/officeart/2005/8/layout/hierarchy6"/>
    <dgm:cxn modelId="{F8D48E67-7120-454E-A9A7-EBA70EF63EE6}" type="presParOf" srcId="{DA47616C-6464-4880-B17D-CA20DBEB0FBE}" destId="{8FDC7DA8-8958-44D3-859D-4419ACC62C5F}" srcOrd="0" destOrd="0" presId="urn:microsoft.com/office/officeart/2005/8/layout/hierarchy6"/>
    <dgm:cxn modelId="{85975871-5E6A-4E09-9095-541A11E7B5A9}" type="presParOf" srcId="{D6F1C708-3DFD-4249-94CA-4D50A6833BBD}" destId="{0354196A-0B7F-4244-AEAE-4967FD58E389}" srcOrd="2" destOrd="0" presId="urn:microsoft.com/office/officeart/2005/8/layout/hierarchy6"/>
    <dgm:cxn modelId="{A3B651B9-9CB4-4B2A-973E-2EB7665CF35D}" type="presParOf" srcId="{0354196A-0B7F-4244-AEAE-4967FD58E389}" destId="{8E41A96E-C87D-4205-A79B-1AAA17A9C288}" srcOrd="0" destOrd="0" presId="urn:microsoft.com/office/officeart/2005/8/layout/hierarchy6"/>
    <dgm:cxn modelId="{1589CDF9-486E-40AC-BA50-A7B0D906D2B3}" type="presParOf" srcId="{0354196A-0B7F-4244-AEAE-4967FD58E389}" destId="{0B6DD8AF-FDC7-4C25-AD4D-E11AA3D785AB}" srcOrd="1" destOrd="0" presId="urn:microsoft.com/office/officeart/2005/8/layout/hierarchy6"/>
    <dgm:cxn modelId="{B8D405B5-93CD-4914-AFD2-4C77648DDC81}" type="presParOf" srcId="{D6F1C708-3DFD-4249-94CA-4D50A6833BBD}" destId="{03AC678B-C071-47DD-A03B-70F2E95C69D6}" srcOrd="3" destOrd="0" presId="urn:microsoft.com/office/officeart/2005/8/layout/hierarchy6"/>
    <dgm:cxn modelId="{09E850ED-898F-40DF-BA2C-953FBE6E2A21}" type="presParOf" srcId="{03AC678B-C071-47DD-A03B-70F2E95C69D6}" destId="{103A8FD4-CF6D-4332-B770-2BBF25AC9E94}" srcOrd="0" destOrd="0" presId="urn:microsoft.com/office/officeart/2005/8/layout/hierarchy6"/>
    <dgm:cxn modelId="{EBFD7568-9877-4AEE-A578-DBF9E1F0782E}" type="presParOf" srcId="{D6F1C708-3DFD-4249-94CA-4D50A6833BBD}" destId="{0B3E9151-3E00-450C-8D1E-3EB284A0920F}" srcOrd="4" destOrd="0" presId="urn:microsoft.com/office/officeart/2005/8/layout/hierarchy6"/>
    <dgm:cxn modelId="{9669CB27-B7EC-4BAE-8846-6F67C22FF321}" type="presParOf" srcId="{0B3E9151-3E00-450C-8D1E-3EB284A0920F}" destId="{3787D503-BDE2-4C61-8807-2C1C18BA02E9}" srcOrd="0" destOrd="0" presId="urn:microsoft.com/office/officeart/2005/8/layout/hierarchy6"/>
    <dgm:cxn modelId="{92BDAA86-EE70-4E44-B343-A044744B347D}" type="presParOf" srcId="{0B3E9151-3E00-450C-8D1E-3EB284A0920F}" destId="{83224A38-DE80-4DDE-B280-6D88451D9E8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A84DA-5AAF-48D1-A456-7BAB66B421BB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C1AA0-D552-4673-B608-A8388EF8E3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78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2A814-1B58-4153-86E6-587E3E4C6BD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90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Административный уровень защиты информации</a:t>
            </a:r>
            <a:r>
              <a:rPr lang="ru-RU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Понятие политики ИБ, уровни разработки политики, цели и задачи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-инфраструктуры. На этом же уровне описывается программа по развитию ИБ организации и ее связь с жизненным циклом информационных систем. Тут же происходит управление рисками на стратегическом уровне: общие понятия, действия по отношению к рискам (риск НСД в банке: обрабатывать самостоятельно или отдать процессинг на аутсорсинг; провайдер каких-либо услуг: риск потери доступности из-за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-атак: застраховаться, отдать на аутсорсинг, защищаться). Этапы управления рисками. 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Базовый уровень безопасности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Модели и методики анализа угроз и оценки рисков на детальном и техническом уровнях (данные аспекты будем рассматривать в следующем уроке). Разработка регламентов. Автоматизированные технологии управления ИБ (на примере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COBRA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CRAMM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Office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др.). 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Процедурный уровень защиты информации.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Уровень реализации и управления техническими мерами ЗИ. Управление персоналом с учетом требований защиты информации в ИС. Направления физической защиты. Обеспечение работоспособности ИС.  Реагирование на инциденты  и планирование восстановительных работ: основные задачи и принципы организации процессов. 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Стандарты и спецификации в области безопасности информационных технологий.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Система руководящих документов ФСТЭК России по ЗИ от НСД, ФСБ России по криптографической ЗИ. Международная и отечественная системы стандартов и спецификаций по ИБ. Серия стандартов по защите БТ: СТО БР 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PCI DSS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Стандарты серии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17799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 practice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Критерии оценки безопасности информационных технологий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15408 (ГОСТ Р ИСО/МЭК 15408): назначение и суть методологии, основные понятия, профиль защиты и задание по безопасности, структура требований, принципы оценки. Примеры разработанных профилей защиты. Обзор стандартных требований и рекомендаций по защите информационных систем. Защита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ИСПДн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9D0F1-5D3A-43DD-8922-C6F51E39E60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926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775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Верхний уровень носит общий характер и определяет политику организации в целом. Здесь основное внимание уделяется: порядку создания и пересмотра политики безопасности; целям, преследуемым организацией в области ИБ (задачи ЗИ, исходя из обследования объекта защиты, проведённом на предыдущем этапе); вопросам выделения и распределения ресурсов (сколько нужно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р.с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сервером, маршрутизаторов, админов и т.д.); принципам технической политики в области выбора методов и средств защиты информации (кто выбирает СЗИ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тех.меры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чем руководствуется); координированию мер безопасности; общему стратегическому планированию и контролю. Сюда же относятся вопросы внешнего взаимодействия и другие общеорганизационные вещи.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Административном уровне также формулируются главные цели в области информационной безопасности (определяются сферой деятельности предприятия): обеспечение конфиденциальности, целостности или доступности. Происходит синхронизация всего этого дела с ЖЦ Вашей ИС.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Средний уровень политики безопасности выделяют в случае структурной сложности организации либо при необходимости обозначить специфичные подсистемы организации. Это касается отношения к перспективным, еще не достаточно апробированным технологиям. Например, использование новых Интернет-сервисов (к примеру, он-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лайн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поддержка, внедрение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-систем, систем удалённого доступа к критичным ресурсам), организация связи и обработка информации на домашних и портативных компьютерах, степень соблюдения положений компьютерного права и др. Кроме того, на среднем уровне политики безопасности могут быть выделены особо значимые контуры ИС организации. Например, обрабатывающие секретную или критически важную информацию.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разработку и реализацию политики безопасности верхнего и среднего уровней отвечают руководитель службы безопасности, администраторы безопасности ИС. Сюда не входят системные или прикладные администраторы.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Нижний уровень политики безопасности относится к конкретным службам или подразделениям организации и детализирует верхние уровни политики безопасности. Данный уровень необходим, когда вопросы безопасности конкретных подсистем требуют решения на управленческом, а не только на техническом уровне.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Понятно, что на данном уровне определяются конкретные настройки / конфигурации всей ИС, какие-то частные критерии и показатели информационной безопасности (метрики), определяются права конкретных групп пользователей, формулируются соответствующие условия доступа к информации и т. п. Здесь из конкретных целей выводятся правила безопасности, описывающие, кто, что и при каких условиях может делать или не может. Более детальные и формальные правила упростят внедрение системы и настройку средств обеспечения ИБ.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этом уровне описываются механизмы защиты информации и используемые программно-технические средства для их реализации (обычно в рамках управленческого уровня).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политику безопасности нижнего уровня отвечают системные и прикладные администраторы.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4EC0DD-DEB0-4727-AEAA-3DE392E5AB8E}" type="slidenum">
              <a:rPr lang="ru-RU" smtClean="0"/>
              <a:pPr/>
              <a:t>19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16004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BC098-66F1-404B-BE62-502C128DB7C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973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9D0F1-5D3A-43DD-8922-C6F51E39E609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57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" y="3048000"/>
            <a:ext cx="8991600" cy="14478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000" b="1" dirty="0" smtClean="0"/>
              <a:t>Жизненный </a:t>
            </a:r>
            <a:r>
              <a:rPr lang="ru-RU" altLang="ru-RU" sz="3000" b="1" dirty="0" smtClean="0"/>
              <a:t>цикл СЗИ или с чего нам начать?</a:t>
            </a:r>
          </a:p>
        </p:txBody>
      </p:sp>
      <p:sp>
        <p:nvSpPr>
          <p:cNvPr id="6147" name="Заголовок 1"/>
          <p:cNvSpPr>
            <a:spLocks noGrp="1"/>
          </p:cNvSpPr>
          <p:nvPr>
            <p:ph type="ctrTitle"/>
          </p:nvPr>
        </p:nvSpPr>
        <p:spPr>
          <a:xfrm>
            <a:off x="76200" y="1506538"/>
            <a:ext cx="89916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900" dirty="0" smtClean="0"/>
              <a:t>Управление </a:t>
            </a:r>
            <a:r>
              <a:rPr lang="ru-RU" altLang="ru-RU" sz="3900" smtClean="0"/>
              <a:t>информационной безопасностью</a:t>
            </a:r>
            <a:endParaRPr lang="ru-RU" altLang="ru-RU" sz="3900" dirty="0" smtClean="0"/>
          </a:p>
        </p:txBody>
      </p:sp>
    </p:spTree>
    <p:extLst>
      <p:ext uri="{BB962C8B-B14F-4D97-AF65-F5344CB8AC3E}">
        <p14:creationId xmlns:p14="http://schemas.microsoft.com/office/powerpoint/2010/main" val="26566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7724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Бизнес-факторы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влияющие на эффективность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7" name="Объект 4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735512"/>
          </a:xfrm>
        </p:spPr>
        <p:txBody>
          <a:bodyPr/>
          <a:lstStyle/>
          <a:p>
            <a:r>
              <a:rPr lang="ru-RU" dirty="0" smtClean="0"/>
              <a:t>Величина внутренних издержек </a:t>
            </a:r>
            <a:br>
              <a:rPr lang="ru-RU" dirty="0" smtClean="0"/>
            </a:br>
            <a:r>
              <a:rPr lang="ru-RU" dirty="0" smtClean="0"/>
              <a:t>(конфликт стоимости СЗИ).</a:t>
            </a:r>
          </a:p>
          <a:p>
            <a:r>
              <a:rPr lang="ru-RU" dirty="0" smtClean="0"/>
              <a:t>Качество управления собственным активом (конфликт интересов).</a:t>
            </a:r>
          </a:p>
          <a:p>
            <a:r>
              <a:rPr lang="ru-RU" dirty="0" smtClean="0"/>
              <a:t>Качество работы коллектива </a:t>
            </a:r>
            <a:br>
              <a:rPr lang="ru-RU" dirty="0" smtClean="0"/>
            </a:br>
            <a:r>
              <a:rPr lang="ru-RU" dirty="0" smtClean="0"/>
              <a:t>(конфликт с персоналом).</a:t>
            </a:r>
          </a:p>
          <a:p>
            <a:r>
              <a:rPr lang="ru-RU" dirty="0" smtClean="0"/>
              <a:t>Скорость реакции на внешние факторы.</a:t>
            </a:r>
          </a:p>
          <a:p>
            <a:r>
              <a:rPr lang="ru-RU" dirty="0" smtClean="0"/>
              <a:t>Стратегия и качество ведения самого бизнеса.</a:t>
            </a:r>
          </a:p>
          <a:p>
            <a:r>
              <a:rPr lang="ru-RU" dirty="0" smtClean="0"/>
              <a:t>Выбранная стратеги управления рисками.</a:t>
            </a:r>
          </a:p>
        </p:txBody>
      </p:sp>
    </p:spTree>
    <p:extLst>
      <p:ext uri="{BB962C8B-B14F-4D97-AF65-F5344CB8AC3E}">
        <p14:creationId xmlns:p14="http://schemas.microsoft.com/office/powerpoint/2010/main" val="3948859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981325" y="3802063"/>
            <a:ext cx="616267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209550" y="4292600"/>
            <a:ext cx="612457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23850" y="1555750"/>
            <a:ext cx="4175125" cy="1885950"/>
            <a:chOff x="204" y="980"/>
            <a:chExt cx="2630" cy="1188"/>
          </a:xfrm>
        </p:grpSpPr>
        <p:sp>
          <p:nvSpPr>
            <p:cNvPr id="23564" name="Rectangle 19"/>
            <p:cNvSpPr>
              <a:spLocks noChangeArrowheads="1"/>
            </p:cNvSpPr>
            <p:nvPr/>
          </p:nvSpPr>
          <p:spPr bwMode="gray">
            <a:xfrm>
              <a:off x="204" y="980"/>
              <a:ext cx="2630" cy="22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C2C3"/>
                </a:gs>
              </a:gsLst>
              <a:lin ang="5400000" scaled="1"/>
            </a:gradFill>
            <a:ln w="12700" algn="ctr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180000" tIns="0" rIns="0" bIns="0" anchor="ctr"/>
            <a:lstStyle/>
            <a:p>
              <a:pPr defTabSz="801688"/>
              <a:r>
                <a:rPr lang="ru-RU" b="1" noProof="1" smtClean="0">
                  <a:solidFill>
                    <a:srgbClr val="000000"/>
                  </a:solidFill>
                </a:rPr>
                <a:t>Безопасность</a:t>
              </a:r>
              <a:endParaRPr lang="en-US" b="1" noProof="1">
                <a:solidFill>
                  <a:srgbClr val="000000"/>
                </a:solidFill>
              </a:endParaRPr>
            </a:p>
          </p:txBody>
        </p:sp>
        <p:sp>
          <p:nvSpPr>
            <p:cNvPr id="23565" name="Rectangle 5"/>
            <p:cNvSpPr>
              <a:spLocks noChangeArrowheads="1"/>
            </p:cNvSpPr>
            <p:nvPr/>
          </p:nvSpPr>
          <p:spPr bwMode="gray">
            <a:xfrm>
              <a:off x="204" y="1207"/>
              <a:ext cx="2630" cy="96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180000" tIns="108000" rIns="144000" bIns="72000"/>
            <a:lstStyle/>
            <a:p>
              <a:pPr marL="190500" indent="-190500" algn="l" eaLnBrk="1" hangingPunct="1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r>
                <a:rPr lang="ru-RU" sz="1600" noProof="1" smtClean="0">
                  <a:solidFill>
                    <a:srgbClr val="000000"/>
                  </a:solidFill>
                </a:rPr>
                <a:t>Затраты на безопасность</a:t>
              </a:r>
            </a:p>
            <a:p>
              <a:pPr marL="190500" indent="-190500" algn="l" eaLnBrk="1" hangingPunct="1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r>
                <a:rPr lang="ru-RU" sz="1600" noProof="1" smtClean="0">
                  <a:solidFill>
                    <a:srgbClr val="000000"/>
                  </a:solidFill>
                </a:rPr>
                <a:t>Внедрение новых элементов СЗИ</a:t>
              </a:r>
            </a:p>
            <a:p>
              <a:pPr marL="190500" indent="-190500" algn="l" eaLnBrk="1" hangingPunct="1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r>
                <a:rPr lang="ru-RU" sz="1600" noProof="1" smtClean="0">
                  <a:solidFill>
                    <a:srgbClr val="000000"/>
                  </a:solidFill>
                </a:rPr>
                <a:t>Управление жизненным циклом ИС</a:t>
              </a:r>
            </a:p>
            <a:p>
              <a:pPr marL="190500" indent="-190500" algn="l" eaLnBrk="1" hangingPunct="1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r>
                <a:rPr lang="ru-RU" sz="1600" noProof="1" smtClean="0">
                  <a:solidFill>
                    <a:srgbClr val="000000"/>
                  </a:solidFill>
                </a:rPr>
                <a:t>Разграничение доступа</a:t>
              </a:r>
              <a:endParaRPr lang="en-US" sz="1600" noProof="1">
                <a:solidFill>
                  <a:srgbClr val="000000"/>
                </a:solidFill>
              </a:endParaRPr>
            </a:p>
            <a:p>
              <a:pPr marL="190500" indent="-190500" algn="l" eaLnBrk="1" hangingPunct="1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endParaRPr lang="en-US" sz="1600" noProof="1">
                <a:solidFill>
                  <a:srgbClr val="000000"/>
                </a:solidFill>
              </a:endParaRPr>
            </a:p>
            <a:p>
              <a:pPr marL="190500" indent="-190500" algn="l" eaLnBrk="1" hangingPunct="1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endParaRPr lang="en-US" sz="1600" noProof="1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643438" y="1555750"/>
            <a:ext cx="4175125" cy="1885950"/>
            <a:chOff x="2925" y="980"/>
            <a:chExt cx="2630" cy="1188"/>
          </a:xfrm>
        </p:grpSpPr>
        <p:sp>
          <p:nvSpPr>
            <p:cNvPr id="23567" name="Rectangle 19"/>
            <p:cNvSpPr>
              <a:spLocks noChangeArrowheads="1"/>
            </p:cNvSpPr>
            <p:nvPr/>
          </p:nvSpPr>
          <p:spPr bwMode="gray">
            <a:xfrm>
              <a:off x="2925" y="980"/>
              <a:ext cx="2630" cy="227"/>
            </a:xfrm>
            <a:prstGeom prst="rect">
              <a:avLst/>
            </a:prstGeom>
            <a:gradFill rotWithShape="1">
              <a:gsLst>
                <a:gs pos="0">
                  <a:srgbClr val="C6C7C8"/>
                </a:gs>
                <a:gs pos="100000">
                  <a:srgbClr val="5C5C5D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180000" tIns="0" rIns="0" bIns="0" anchor="ctr"/>
            <a:lstStyle/>
            <a:p>
              <a:pPr defTabSz="801688"/>
              <a:r>
                <a:rPr lang="ru-RU" b="1" noProof="1" smtClean="0">
                  <a:solidFill>
                    <a:srgbClr val="FFFFFF"/>
                  </a:solidFill>
                </a:rPr>
                <a:t>Эффективность</a:t>
              </a:r>
              <a:endParaRPr lang="en-US" b="1" noProof="1">
                <a:solidFill>
                  <a:srgbClr val="FFFFFF"/>
                </a:solidFill>
              </a:endParaRPr>
            </a:p>
          </p:txBody>
        </p:sp>
        <p:sp>
          <p:nvSpPr>
            <p:cNvPr id="23568" name="Rectangle 5"/>
            <p:cNvSpPr>
              <a:spLocks noChangeArrowheads="1"/>
            </p:cNvSpPr>
            <p:nvPr/>
          </p:nvSpPr>
          <p:spPr bwMode="gray">
            <a:xfrm>
              <a:off x="2925" y="1207"/>
              <a:ext cx="2630" cy="961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rgbClr val="C0C0C0"/>
              </a:solidFill>
              <a:miter lim="800000"/>
              <a:headEnd/>
              <a:tailEnd/>
            </a:ln>
          </p:spPr>
          <p:txBody>
            <a:bodyPr lIns="180000" tIns="108000" rIns="144000" bIns="72000"/>
            <a:lstStyle/>
            <a:p>
              <a:pPr marL="190500" indent="-190500" algn="l" eaLnBrk="1" hangingPunct="1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r>
                <a:rPr lang="ru-RU" sz="1600" noProof="1" smtClean="0">
                  <a:solidFill>
                    <a:srgbClr val="000000"/>
                  </a:solidFill>
                </a:rPr>
                <a:t>Увеличение прибыли</a:t>
              </a:r>
              <a:endParaRPr lang="en-US" sz="1600" noProof="1">
                <a:solidFill>
                  <a:srgbClr val="000000"/>
                </a:solidFill>
              </a:endParaRPr>
            </a:p>
            <a:p>
              <a:pPr marL="190500" indent="-190500" algn="l" eaLnBrk="1" hangingPunct="1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r>
                <a:rPr lang="ru-RU" sz="1600" noProof="1" smtClean="0">
                  <a:solidFill>
                    <a:srgbClr val="000000"/>
                  </a:solidFill>
                </a:rPr>
                <a:t>Сокращение расходов</a:t>
              </a:r>
            </a:p>
            <a:p>
              <a:pPr marL="190500" indent="-190500" algn="l" eaLnBrk="1" hangingPunct="1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r>
                <a:rPr lang="ru-RU" sz="1600" noProof="1" smtClean="0">
                  <a:solidFill>
                    <a:srgbClr val="000000"/>
                  </a:solidFill>
                </a:rPr>
                <a:t>Накопление знаний</a:t>
              </a:r>
              <a:endParaRPr lang="en-US" sz="1600" noProof="1">
                <a:solidFill>
                  <a:srgbClr val="000000"/>
                </a:solidFill>
              </a:endParaRPr>
            </a:p>
            <a:p>
              <a:pPr marL="190500" indent="-190500" algn="l" eaLnBrk="1" hangingPunct="1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  <a:buFont typeface="Wingdings" pitchFamily="2" charset="2"/>
                <a:buChar char="§"/>
              </a:pPr>
              <a:r>
                <a:rPr lang="ru-RU" sz="1600" noProof="1" smtClean="0">
                  <a:solidFill>
                    <a:srgbClr val="000000"/>
                  </a:solidFill>
                </a:rPr>
                <a:t>Повышение осведомленности</a:t>
              </a:r>
              <a:endParaRPr lang="en-US" sz="1600" noProof="1">
                <a:solidFill>
                  <a:srgbClr val="000000"/>
                </a:solidFill>
              </a:endParaRPr>
            </a:p>
            <a:p>
              <a:pPr algn="l" eaLnBrk="1" hangingPunct="1">
                <a:lnSpc>
                  <a:spcPct val="95000"/>
                </a:lnSpc>
                <a:spcAft>
                  <a:spcPct val="40000"/>
                </a:spcAft>
                <a:buClr>
                  <a:srgbClr val="292929"/>
                </a:buClr>
              </a:pPr>
              <a:endParaRPr lang="en-US" sz="1600" noProof="1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997325" y="3917950"/>
            <a:ext cx="3717925" cy="1193800"/>
            <a:chOff x="2518" y="2468"/>
            <a:chExt cx="2342" cy="752"/>
          </a:xfrm>
        </p:grpSpPr>
        <p:sp>
          <p:nvSpPr>
            <p:cNvPr id="23571" name="Freeform 19"/>
            <p:cNvSpPr>
              <a:spLocks/>
            </p:cNvSpPr>
            <p:nvPr/>
          </p:nvSpPr>
          <p:spPr bwMode="gray">
            <a:xfrm>
              <a:off x="3576" y="2838"/>
              <a:ext cx="1282" cy="208"/>
            </a:xfrm>
            <a:custGeom>
              <a:avLst/>
              <a:gdLst>
                <a:gd name="T0" fmla="*/ 1282 w 1282"/>
                <a:gd name="T1" fmla="*/ 0 h 208"/>
                <a:gd name="T2" fmla="*/ 1236 w 1282"/>
                <a:gd name="T3" fmla="*/ 208 h 208"/>
                <a:gd name="T4" fmla="*/ 0 w 1282"/>
                <a:gd name="T5" fmla="*/ 208 h 208"/>
                <a:gd name="T6" fmla="*/ 0 w 1282"/>
                <a:gd name="T7" fmla="*/ 0 h 208"/>
                <a:gd name="T8" fmla="*/ 1282 w 1282"/>
                <a:gd name="T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2" h="208">
                  <a:moveTo>
                    <a:pt x="1282" y="0"/>
                  </a:moveTo>
                  <a:lnTo>
                    <a:pt x="1236" y="208"/>
                  </a:lnTo>
                  <a:lnTo>
                    <a:pt x="0" y="208"/>
                  </a:lnTo>
                  <a:lnTo>
                    <a:pt x="0" y="0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004074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1" hangingPunct="1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572" name="Freeform 20"/>
            <p:cNvSpPr>
              <a:spLocks/>
            </p:cNvSpPr>
            <p:nvPr/>
          </p:nvSpPr>
          <p:spPr bwMode="gray">
            <a:xfrm>
              <a:off x="2518" y="2468"/>
              <a:ext cx="2342" cy="538"/>
            </a:xfrm>
            <a:custGeom>
              <a:avLst/>
              <a:gdLst>
                <a:gd name="T0" fmla="*/ 2342 w 2342"/>
                <a:gd name="T1" fmla="*/ 374 h 538"/>
                <a:gd name="T2" fmla="*/ 1054 w 2342"/>
                <a:gd name="T3" fmla="*/ 370 h 538"/>
                <a:gd name="T4" fmla="*/ 1104 w 2342"/>
                <a:gd name="T5" fmla="*/ 538 h 538"/>
                <a:gd name="T6" fmla="*/ 0 w 2342"/>
                <a:gd name="T7" fmla="*/ 236 h 538"/>
                <a:gd name="T8" fmla="*/ 948 w 2342"/>
                <a:gd name="T9" fmla="*/ 0 h 538"/>
                <a:gd name="T10" fmla="*/ 978 w 2342"/>
                <a:gd name="T11" fmla="*/ 116 h 538"/>
                <a:gd name="T12" fmla="*/ 2124 w 2342"/>
                <a:gd name="T13" fmla="*/ 116 h 538"/>
                <a:gd name="T14" fmla="*/ 2342 w 2342"/>
                <a:gd name="T15" fmla="*/ 374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2" h="538">
                  <a:moveTo>
                    <a:pt x="2342" y="374"/>
                  </a:moveTo>
                  <a:lnTo>
                    <a:pt x="1054" y="370"/>
                  </a:lnTo>
                  <a:lnTo>
                    <a:pt x="1104" y="538"/>
                  </a:lnTo>
                  <a:lnTo>
                    <a:pt x="0" y="236"/>
                  </a:lnTo>
                  <a:lnTo>
                    <a:pt x="948" y="0"/>
                  </a:lnTo>
                  <a:lnTo>
                    <a:pt x="978" y="116"/>
                  </a:lnTo>
                  <a:lnTo>
                    <a:pt x="2124" y="116"/>
                  </a:lnTo>
                  <a:lnTo>
                    <a:pt x="2342" y="374"/>
                  </a:lnTo>
                  <a:close/>
                </a:path>
              </a:pathLst>
            </a:custGeom>
            <a:solidFill>
              <a:srgbClr val="0061B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1" hangingPunct="1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573" name="Freeform 21"/>
            <p:cNvSpPr>
              <a:spLocks/>
            </p:cNvSpPr>
            <p:nvPr/>
          </p:nvSpPr>
          <p:spPr bwMode="gray">
            <a:xfrm>
              <a:off x="2520" y="2704"/>
              <a:ext cx="1102" cy="516"/>
            </a:xfrm>
            <a:custGeom>
              <a:avLst/>
              <a:gdLst>
                <a:gd name="T0" fmla="*/ 1076 w 1102"/>
                <a:gd name="T1" fmla="*/ 516 h 516"/>
                <a:gd name="T2" fmla="*/ 1102 w 1102"/>
                <a:gd name="T3" fmla="*/ 300 h 516"/>
                <a:gd name="T4" fmla="*/ 0 w 1102"/>
                <a:gd name="T5" fmla="*/ 0 h 516"/>
                <a:gd name="T6" fmla="*/ 16 w 1102"/>
                <a:gd name="T7" fmla="*/ 188 h 516"/>
                <a:gd name="T8" fmla="*/ 1076 w 1102"/>
                <a:gd name="T9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516">
                  <a:moveTo>
                    <a:pt x="1076" y="516"/>
                  </a:moveTo>
                  <a:lnTo>
                    <a:pt x="1102" y="300"/>
                  </a:lnTo>
                  <a:lnTo>
                    <a:pt x="0" y="0"/>
                  </a:lnTo>
                  <a:lnTo>
                    <a:pt x="16" y="188"/>
                  </a:lnTo>
                  <a:lnTo>
                    <a:pt x="1076" y="516"/>
                  </a:lnTo>
                  <a:close/>
                </a:path>
              </a:pathLst>
            </a:custGeom>
            <a:solidFill>
              <a:srgbClr val="004074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1" hangingPunct="1"/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968375" y="4292600"/>
            <a:ext cx="4289425" cy="1485900"/>
            <a:chOff x="610" y="2704"/>
            <a:chExt cx="2702" cy="936"/>
          </a:xfrm>
        </p:grpSpPr>
        <p:sp>
          <p:nvSpPr>
            <p:cNvPr id="23575" name="Freeform 23"/>
            <p:cNvSpPr>
              <a:spLocks/>
            </p:cNvSpPr>
            <p:nvPr/>
          </p:nvSpPr>
          <p:spPr bwMode="gray">
            <a:xfrm>
              <a:off x="610" y="3180"/>
              <a:ext cx="1476" cy="234"/>
            </a:xfrm>
            <a:custGeom>
              <a:avLst/>
              <a:gdLst>
                <a:gd name="T0" fmla="*/ 0 w 1476"/>
                <a:gd name="T1" fmla="*/ 0 h 234"/>
                <a:gd name="T2" fmla="*/ 69 w 1476"/>
                <a:gd name="T3" fmla="*/ 234 h 234"/>
                <a:gd name="T4" fmla="*/ 1476 w 1476"/>
                <a:gd name="T5" fmla="*/ 234 h 234"/>
                <a:gd name="T6" fmla="*/ 1476 w 1476"/>
                <a:gd name="T7" fmla="*/ 3 h 234"/>
                <a:gd name="T8" fmla="*/ 0 w 1476"/>
                <a:gd name="T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6" h="234">
                  <a:moveTo>
                    <a:pt x="0" y="0"/>
                  </a:moveTo>
                  <a:lnTo>
                    <a:pt x="69" y="234"/>
                  </a:lnTo>
                  <a:lnTo>
                    <a:pt x="1476" y="234"/>
                  </a:lnTo>
                  <a:lnTo>
                    <a:pt x="147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2EB"/>
            </a:solidFill>
            <a:ln w="952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1" hangingPunct="1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576" name="Freeform 24"/>
            <p:cNvSpPr>
              <a:spLocks/>
            </p:cNvSpPr>
            <p:nvPr/>
          </p:nvSpPr>
          <p:spPr bwMode="gray">
            <a:xfrm>
              <a:off x="2022" y="3002"/>
              <a:ext cx="1286" cy="638"/>
            </a:xfrm>
            <a:custGeom>
              <a:avLst/>
              <a:gdLst>
                <a:gd name="T0" fmla="*/ 0 w 1286"/>
                <a:gd name="T1" fmla="*/ 400 h 638"/>
                <a:gd name="T2" fmla="*/ 30 w 1286"/>
                <a:gd name="T3" fmla="*/ 638 h 638"/>
                <a:gd name="T4" fmla="*/ 1274 w 1286"/>
                <a:gd name="T5" fmla="*/ 216 h 638"/>
                <a:gd name="T6" fmla="*/ 1286 w 1286"/>
                <a:gd name="T7" fmla="*/ 0 h 638"/>
                <a:gd name="T8" fmla="*/ 0 w 1286"/>
                <a:gd name="T9" fmla="*/ 40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6" h="638">
                  <a:moveTo>
                    <a:pt x="0" y="400"/>
                  </a:moveTo>
                  <a:lnTo>
                    <a:pt x="30" y="638"/>
                  </a:lnTo>
                  <a:lnTo>
                    <a:pt x="1274" y="216"/>
                  </a:lnTo>
                  <a:lnTo>
                    <a:pt x="1286" y="0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rgbClr val="9DC2EB"/>
            </a:solidFill>
            <a:ln w="952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1" hangingPunct="1"/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577" name="Freeform 25"/>
            <p:cNvSpPr>
              <a:spLocks/>
            </p:cNvSpPr>
            <p:nvPr/>
          </p:nvSpPr>
          <p:spPr bwMode="gray">
            <a:xfrm>
              <a:off x="612" y="2704"/>
              <a:ext cx="2700" cy="701"/>
            </a:xfrm>
            <a:custGeom>
              <a:avLst/>
              <a:gdLst>
                <a:gd name="T0" fmla="*/ 0 w 2700"/>
                <a:gd name="T1" fmla="*/ 479 h 701"/>
                <a:gd name="T2" fmla="*/ 1482 w 2700"/>
                <a:gd name="T3" fmla="*/ 478 h 701"/>
                <a:gd name="T4" fmla="*/ 1410 w 2700"/>
                <a:gd name="T5" fmla="*/ 701 h 701"/>
                <a:gd name="T6" fmla="*/ 2700 w 2700"/>
                <a:gd name="T7" fmla="*/ 299 h 701"/>
                <a:gd name="T8" fmla="*/ 1634 w 2700"/>
                <a:gd name="T9" fmla="*/ 0 h 701"/>
                <a:gd name="T10" fmla="*/ 1588 w 2700"/>
                <a:gd name="T11" fmla="*/ 142 h 701"/>
                <a:gd name="T12" fmla="*/ 288 w 2700"/>
                <a:gd name="T13" fmla="*/ 143 h 701"/>
                <a:gd name="T14" fmla="*/ 0 w 2700"/>
                <a:gd name="T15" fmla="*/ 479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00" h="701">
                  <a:moveTo>
                    <a:pt x="0" y="479"/>
                  </a:moveTo>
                  <a:lnTo>
                    <a:pt x="1482" y="478"/>
                  </a:lnTo>
                  <a:lnTo>
                    <a:pt x="1410" y="701"/>
                  </a:lnTo>
                  <a:lnTo>
                    <a:pt x="2700" y="299"/>
                  </a:lnTo>
                  <a:lnTo>
                    <a:pt x="1634" y="0"/>
                  </a:lnTo>
                  <a:lnTo>
                    <a:pt x="1588" y="142"/>
                  </a:lnTo>
                  <a:lnTo>
                    <a:pt x="288" y="143"/>
                  </a:lnTo>
                  <a:lnTo>
                    <a:pt x="0" y="479"/>
                  </a:lnTo>
                  <a:close/>
                </a:path>
              </a:pathLst>
            </a:custGeom>
            <a:solidFill>
              <a:srgbClr val="2A79D0"/>
            </a:solidFill>
            <a:ln w="952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 eaLnBrk="1" hangingPunct="1"/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установления рационального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баланса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168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7724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Бизнес-факторы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влияющие на эффективность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7" name="Объект 4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735512"/>
          </a:xfrm>
        </p:spPr>
        <p:txBody>
          <a:bodyPr/>
          <a:lstStyle/>
          <a:p>
            <a:r>
              <a:rPr lang="ru-RU" dirty="0" smtClean="0"/>
              <a:t>Величина внутренних издержек </a:t>
            </a:r>
            <a:br>
              <a:rPr lang="ru-RU" dirty="0" smtClean="0"/>
            </a:br>
            <a:r>
              <a:rPr lang="ru-RU" dirty="0" smtClean="0"/>
              <a:t>(конфликт стоимости СЗИ).</a:t>
            </a:r>
          </a:p>
          <a:p>
            <a:r>
              <a:rPr lang="ru-RU" dirty="0" smtClean="0"/>
              <a:t>Качество управления собственным активом (конфликт интересов).</a:t>
            </a:r>
          </a:p>
          <a:p>
            <a:r>
              <a:rPr lang="ru-RU" dirty="0" smtClean="0"/>
              <a:t>Качество работы коллектива </a:t>
            </a:r>
            <a:br>
              <a:rPr lang="ru-RU" dirty="0" smtClean="0"/>
            </a:br>
            <a:r>
              <a:rPr lang="ru-RU" dirty="0" smtClean="0"/>
              <a:t>(конфликт с персоналом).</a:t>
            </a:r>
          </a:p>
          <a:p>
            <a:r>
              <a:rPr lang="ru-RU" dirty="0" smtClean="0"/>
              <a:t>Скорость реакции на внешние факторы.</a:t>
            </a:r>
          </a:p>
          <a:p>
            <a:r>
              <a:rPr lang="ru-RU" dirty="0" smtClean="0"/>
              <a:t>Стратегия и качество ведения самого бизнеса.</a:t>
            </a:r>
          </a:p>
          <a:p>
            <a:r>
              <a:rPr lang="ru-RU" dirty="0" smtClean="0"/>
              <a:t>Выбранная стратеги управления рисками.</a:t>
            </a:r>
          </a:p>
        </p:txBody>
      </p:sp>
    </p:spTree>
    <p:extLst>
      <p:ext uri="{BB962C8B-B14F-4D97-AF65-F5344CB8AC3E}">
        <p14:creationId xmlns:p14="http://schemas.microsoft.com/office/powerpoint/2010/main" val="3948859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Исследование физической защиты объекта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329613" cy="487680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Наличие свободного доступа на территорию.</a:t>
            </a:r>
          </a:p>
          <a:p>
            <a:pPr eaLnBrk="1" hangingPunct="1"/>
            <a:r>
              <a:rPr lang="ru-RU" sz="2800" dirty="0" smtClean="0"/>
              <a:t>Наличие видеонаблюдения.</a:t>
            </a:r>
          </a:p>
          <a:p>
            <a:pPr eaLnBrk="1" hangingPunct="1"/>
            <a:r>
              <a:rPr lang="ru-RU" sz="2800" dirty="0" smtClean="0"/>
              <a:t>Наличие записей видеонаблюдения и сроки её хранения.</a:t>
            </a:r>
          </a:p>
          <a:p>
            <a:pPr eaLnBrk="1" hangingPunct="1"/>
            <a:r>
              <a:rPr lang="ru-RU" sz="2800" dirty="0" smtClean="0"/>
              <a:t>Наличие свободного доступа к кабельному хозяйству.</a:t>
            </a:r>
          </a:p>
          <a:p>
            <a:pPr eaLnBrk="1" hangingPunct="1"/>
            <a:r>
              <a:rPr lang="ru-RU" sz="2800" dirty="0" smtClean="0"/>
              <a:t>Наличие доступа к серверам и рабочим станциям.</a:t>
            </a:r>
          </a:p>
        </p:txBody>
      </p:sp>
    </p:spTree>
    <p:extLst>
      <p:ext uri="{BB962C8B-B14F-4D97-AF65-F5344CB8AC3E}">
        <p14:creationId xmlns:p14="http://schemas.microsoft.com/office/powerpoint/2010/main" val="137546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Исследование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IT-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инфраструктуры объекта защиты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329613" cy="4876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sz="2800" dirty="0" smtClean="0"/>
              <a:t>Обследование аппаратного обеспечения:</a:t>
            </a:r>
          </a:p>
          <a:p>
            <a:pPr lvl="1"/>
            <a:r>
              <a:rPr lang="ru-RU" dirty="0" smtClean="0"/>
              <a:t>Маршрутизаторы / точки доступа / </a:t>
            </a:r>
            <a:r>
              <a:rPr lang="ru-RU" dirty="0" err="1" smtClean="0"/>
              <a:t>файерволы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Сервера, рабочие станции (рабочие, служебные).</a:t>
            </a:r>
          </a:p>
          <a:p>
            <a:pPr lvl="1"/>
            <a:r>
              <a:rPr lang="ru-RU" dirty="0" smtClean="0"/>
              <a:t>Прочее оборудование (ИБП, …).</a:t>
            </a:r>
          </a:p>
          <a:p>
            <a:pPr eaLnBrk="1" hangingPunct="1"/>
            <a:r>
              <a:rPr lang="ru-RU" sz="2800" dirty="0" smtClean="0"/>
              <a:t>Обследование программного обеспечения:</a:t>
            </a:r>
          </a:p>
          <a:p>
            <a:pPr lvl="1"/>
            <a:r>
              <a:rPr lang="ru-RU" dirty="0" smtClean="0"/>
              <a:t>Выявление приложений, работающих с </a:t>
            </a:r>
            <a:r>
              <a:rPr lang="ru-RU" dirty="0" err="1" smtClean="0"/>
              <a:t>интранетом</a:t>
            </a:r>
            <a:r>
              <a:rPr lang="en-US" dirty="0" smtClean="0"/>
              <a:t>.</a:t>
            </a:r>
          </a:p>
          <a:p>
            <a:pPr lvl="1"/>
            <a:r>
              <a:rPr lang="ru-RU" dirty="0" smtClean="0"/>
              <a:t>Выявление приложений, работающих с Интернетом</a:t>
            </a:r>
            <a:r>
              <a:rPr lang="en-US" dirty="0" smtClean="0"/>
              <a:t>.</a:t>
            </a:r>
          </a:p>
          <a:p>
            <a:r>
              <a:rPr lang="ru-RU" sz="2800" dirty="0" smtClean="0"/>
              <a:t>Обследование кабельного хозяйства.</a:t>
            </a:r>
          </a:p>
          <a:p>
            <a:r>
              <a:rPr lang="ru-RU" sz="2800" dirty="0" smtClean="0"/>
              <a:t>Исследование </a:t>
            </a:r>
            <a:r>
              <a:rPr lang="en-US" sz="2800" dirty="0" smtClean="0"/>
              <a:t>IT-</a:t>
            </a:r>
            <a:r>
              <a:rPr lang="ru-RU" sz="2800" dirty="0" smtClean="0"/>
              <a:t>потоков.</a:t>
            </a:r>
          </a:p>
          <a:p>
            <a:r>
              <a:rPr lang="ru-RU" sz="2800" dirty="0" smtClean="0"/>
              <a:t>Обследование точек межсетевого взаимодействия:</a:t>
            </a:r>
          </a:p>
          <a:p>
            <a:pPr lvl="1"/>
            <a:r>
              <a:rPr lang="ru-RU" dirty="0" smtClean="0"/>
              <a:t>С дружественными (известными) сетями.</a:t>
            </a:r>
          </a:p>
          <a:p>
            <a:pPr lvl="1"/>
            <a:r>
              <a:rPr lang="ru-RU" dirty="0" smtClean="0"/>
              <a:t>С недружественными сетями.</a:t>
            </a:r>
          </a:p>
        </p:txBody>
      </p:sp>
    </p:spTree>
    <p:extLst>
      <p:ext uri="{BB962C8B-B14F-4D97-AF65-F5344CB8AC3E}">
        <p14:creationId xmlns:p14="http://schemas.microsoft.com/office/powerpoint/2010/main" val="2158577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72219"/>
            <a:ext cx="6215106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бъект 4"/>
          <p:cNvSpPr txBox="1">
            <a:spLocks/>
          </p:cNvSpPr>
          <p:nvPr/>
        </p:nvSpPr>
        <p:spPr>
          <a:xfrm>
            <a:off x="6286512" y="2285992"/>
            <a:ext cx="2857488" cy="409575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Наглядная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схема, показывающая все принципы взаимодействия.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сетевой инфраструктуры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38046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4"/>
          <p:cNvSpPr txBox="1">
            <a:spLocks/>
          </p:cNvSpPr>
          <p:nvPr/>
        </p:nvSpPr>
        <p:spPr>
          <a:xfrm>
            <a:off x="6286512" y="2285992"/>
            <a:ext cx="2857488" cy="4095758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Наглядная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схема, показывающая все принципы взаимодействия.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92696"/>
            <a:ext cx="6215106" cy="582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сетевой инфраструктуры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3637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сетевой инфраструктуры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64704"/>
            <a:ext cx="8001056" cy="582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405175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4400" y="346646"/>
            <a:ext cx="7772400" cy="10661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политики безопасности.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Уровни процессов ИБ.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914400" y="1665312"/>
            <a:ext cx="7772400" cy="4572000"/>
          </a:xfrm>
        </p:spPr>
        <p:txBody>
          <a:bodyPr>
            <a:normAutofit/>
          </a:bodyPr>
          <a:lstStyle/>
          <a:p>
            <a:r>
              <a:rPr lang="ru-RU" dirty="0"/>
              <a:t>Административный уровень защиты </a:t>
            </a:r>
            <a:r>
              <a:rPr lang="ru-RU" dirty="0" smtClean="0"/>
              <a:t>информации.</a:t>
            </a:r>
            <a:endParaRPr lang="ru-RU" dirty="0"/>
          </a:p>
          <a:p>
            <a:r>
              <a:rPr lang="ru-RU" dirty="0"/>
              <a:t>Базовый уровень </a:t>
            </a:r>
            <a:r>
              <a:rPr lang="ru-RU" dirty="0" smtClean="0"/>
              <a:t>безопасности.</a:t>
            </a:r>
            <a:endParaRPr lang="ru-RU" dirty="0"/>
          </a:p>
          <a:p>
            <a:r>
              <a:rPr lang="ru-RU" dirty="0"/>
              <a:t>Процедурный уровень защиты </a:t>
            </a:r>
            <a:r>
              <a:rPr lang="ru-RU" dirty="0" smtClean="0"/>
              <a:t>информации.</a:t>
            </a:r>
            <a:endParaRPr lang="ru-RU" dirty="0"/>
          </a:p>
          <a:p>
            <a:r>
              <a:rPr lang="ru-RU" dirty="0"/>
              <a:t>Стандарты и спецификации в области безопасности информационных </a:t>
            </a:r>
            <a:r>
              <a:rPr lang="ru-RU" dirty="0" smtClean="0"/>
              <a:t>технологий.</a:t>
            </a:r>
            <a:endParaRPr lang="ru-RU" dirty="0"/>
          </a:p>
          <a:p>
            <a:r>
              <a:rPr lang="ru-RU" dirty="0"/>
              <a:t>Критерии оценки безопасности информационных </a:t>
            </a:r>
            <a:r>
              <a:rPr lang="ru-RU" dirty="0" smtClean="0"/>
              <a:t>технологий.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50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Уровни разработки политики безопасности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7958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 задачи. Общая схема.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8280920" cy="518457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Обследование объекта и определение приоритетной задачи защиты.</a:t>
            </a:r>
          </a:p>
          <a:p>
            <a:r>
              <a:rPr lang="ru-RU" dirty="0" smtClean="0"/>
              <a:t>Обеспечение </a:t>
            </a:r>
            <a:r>
              <a:rPr lang="ru-RU" dirty="0"/>
              <a:t>уровня безопасности, </a:t>
            </a:r>
            <a:r>
              <a:rPr lang="ru-RU" dirty="0" smtClean="0"/>
              <a:t>соответствующего бизнес-целям и нормативным документам предприятия.</a:t>
            </a:r>
            <a:endParaRPr lang="ru-RU" dirty="0"/>
          </a:p>
          <a:p>
            <a:r>
              <a:rPr lang="ru-RU" dirty="0" smtClean="0"/>
              <a:t>Следование </a:t>
            </a:r>
            <a:r>
              <a:rPr lang="ru-RU" dirty="0"/>
              <a:t>экономической целесообразности </a:t>
            </a:r>
            <a:r>
              <a:rPr lang="ru-RU" dirty="0" smtClean="0"/>
              <a:t>и выбранной приоритетной задаче при </a:t>
            </a:r>
            <a:r>
              <a:rPr lang="ru-RU" dirty="0"/>
              <a:t>выборе защитных </a:t>
            </a:r>
            <a:r>
              <a:rPr lang="ru-RU" dirty="0" smtClean="0"/>
              <a:t>мер.</a:t>
            </a:r>
            <a:endParaRPr lang="ru-RU" dirty="0"/>
          </a:p>
          <a:p>
            <a:r>
              <a:rPr lang="ru-RU" dirty="0" smtClean="0"/>
              <a:t>Выработка организационных (прямая подчинённость ответственных за ИБ руководству) и технических мер обеспечения ИБ.</a:t>
            </a:r>
          </a:p>
          <a:p>
            <a:r>
              <a:rPr lang="ru-RU" dirty="0" smtClean="0"/>
              <a:t>Построение СОИБ.</a:t>
            </a:r>
            <a:endParaRPr lang="ru-RU" dirty="0"/>
          </a:p>
          <a:p>
            <a:r>
              <a:rPr lang="ru-RU" dirty="0" smtClean="0"/>
              <a:t>Выработка </a:t>
            </a:r>
            <a:r>
              <a:rPr lang="ru-RU" dirty="0"/>
              <a:t>планов восстановления после критических ситуаций и обеспечения непрерывности работы </a:t>
            </a:r>
            <a:r>
              <a:rPr lang="ru-RU" dirty="0" smtClean="0"/>
              <a:t>ИС.</a:t>
            </a:r>
          </a:p>
          <a:p>
            <a:r>
              <a:rPr lang="ru-RU" dirty="0" smtClean="0"/>
              <a:t>Регулярный аудит СОИБ.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01090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46646"/>
            <a:ext cx="7772400" cy="106613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политики безопасности.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Уровни абстракции.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214810" y="1447800"/>
            <a:ext cx="4468180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Законодательный.</a:t>
            </a:r>
            <a:endParaRPr lang="ru-RU" dirty="0"/>
          </a:p>
          <a:p>
            <a:r>
              <a:rPr lang="ru-RU" dirty="0" smtClean="0"/>
              <a:t>Административный.</a:t>
            </a:r>
            <a:endParaRPr lang="ru-RU" dirty="0"/>
          </a:p>
          <a:p>
            <a:r>
              <a:rPr lang="ru-RU" dirty="0" smtClean="0"/>
              <a:t>Процедурный.</a:t>
            </a:r>
            <a:endParaRPr lang="ru-RU" dirty="0"/>
          </a:p>
          <a:p>
            <a:r>
              <a:rPr lang="ru-RU" dirty="0" smtClean="0"/>
              <a:t>Программно-технический.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1928802"/>
            <a:ext cx="279082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42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1052736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Политика безопасности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714744" y="980728"/>
            <a:ext cx="5214974" cy="557214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формальное изложение правил, которым должны подчиняться лица, получающие доступ к корпоративной технологии и информации (</a:t>
            </a:r>
            <a:r>
              <a:rPr lang="en-US" sz="2400" dirty="0" smtClean="0"/>
              <a:t>RFC 2196).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совокупность документированных решений, принимаемых руководством организации и направленных на защиту информации и ассоциированных с ней ресурсов</a:t>
            </a:r>
            <a:r>
              <a:rPr lang="en-US" sz="24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набор документов описывающих состояние информационной безопасности и определяющий приоритетные задачи СЗИ.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500174"/>
            <a:ext cx="347313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355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политики безопасности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472518" cy="528639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Концепция информационной безопасности.</a:t>
            </a:r>
          </a:p>
          <a:p>
            <a:pPr eaLnBrk="1" hangingPunct="1"/>
            <a:r>
              <a:rPr lang="ru-RU" dirty="0" smtClean="0"/>
              <a:t>Организационный уровень: описание отделов и групп, связанных с обеспечением ИБ, их функции.</a:t>
            </a:r>
            <a:endParaRPr lang="en-US" dirty="0" smtClean="0"/>
          </a:p>
          <a:p>
            <a:pPr eaLnBrk="1" hangingPunct="1"/>
            <a:r>
              <a:rPr lang="ru-RU" dirty="0" smtClean="0"/>
              <a:t>Утверждённые модели: </a:t>
            </a:r>
          </a:p>
          <a:p>
            <a:pPr lvl="1"/>
            <a:r>
              <a:rPr lang="ru-RU" dirty="0" smtClean="0"/>
              <a:t>Модель актуальных угроз.</a:t>
            </a:r>
          </a:p>
          <a:p>
            <a:pPr lvl="1"/>
            <a:r>
              <a:rPr lang="ru-RU" dirty="0" smtClean="0"/>
              <a:t>Модель нарушителя.</a:t>
            </a:r>
          </a:p>
          <a:p>
            <a:pPr lvl="1"/>
            <a:r>
              <a:rPr lang="ru-RU" dirty="0" smtClean="0"/>
              <a:t>Анализ и управление рисками.</a:t>
            </a:r>
          </a:p>
          <a:p>
            <a:pPr eaLnBrk="1" hangingPunct="1"/>
            <a:r>
              <a:rPr lang="ru-RU" dirty="0" smtClean="0"/>
              <a:t>Перечень и классификация защищаемых объектов, уровень их защиты.</a:t>
            </a:r>
          </a:p>
          <a:p>
            <a:pPr eaLnBrk="1" hangingPunct="1"/>
            <a:r>
              <a:rPr lang="ru-RU" dirty="0" smtClean="0"/>
              <a:t>Организационные меры:</a:t>
            </a:r>
          </a:p>
          <a:p>
            <a:pPr lvl="1"/>
            <a:r>
              <a:rPr lang="ru-RU" dirty="0" smtClean="0"/>
              <a:t>Регламенты доступа, инструкции.</a:t>
            </a:r>
          </a:p>
          <a:p>
            <a:pPr lvl="1"/>
            <a:r>
              <a:rPr lang="ru-RU" dirty="0" smtClean="0"/>
              <a:t>Обучение персонала.</a:t>
            </a:r>
          </a:p>
          <a:p>
            <a:pPr lvl="1"/>
            <a:r>
              <a:rPr lang="ru-RU" dirty="0" smtClean="0"/>
              <a:t>Порядок реагирования на инциденты.</a:t>
            </a:r>
          </a:p>
          <a:p>
            <a:pPr lvl="1"/>
            <a:r>
              <a:rPr lang="ru-RU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00477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Концепция информационной безопасности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429124" y="1447800"/>
            <a:ext cx="4253866" cy="48387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Цели и задачи СЗИ.</a:t>
            </a:r>
          </a:p>
          <a:p>
            <a:r>
              <a:rPr lang="ru-RU" dirty="0" smtClean="0"/>
              <a:t>Определение объекта защиты и приоритетной задачи защиты.</a:t>
            </a:r>
          </a:p>
          <a:p>
            <a:r>
              <a:rPr lang="ru-RU" dirty="0" smtClean="0"/>
              <a:t>Подчиненность отдела защиты информации.</a:t>
            </a:r>
          </a:p>
          <a:p>
            <a:r>
              <a:rPr lang="ru-RU" dirty="0" smtClean="0"/>
              <a:t>Принципы финансирования.</a:t>
            </a:r>
          </a:p>
          <a:p>
            <a:r>
              <a:rPr lang="ru-RU" dirty="0" smtClean="0"/>
              <a:t>Метрики ИБ и</a:t>
            </a:r>
            <a:r>
              <a:rPr lang="en-US" dirty="0" smtClean="0"/>
              <a:t> </a:t>
            </a:r>
            <a:r>
              <a:rPr lang="ru-RU" dirty="0" smtClean="0"/>
              <a:t>схема контроля состояния ИС.</a:t>
            </a:r>
          </a:p>
          <a:p>
            <a:r>
              <a:rPr lang="ru-RU" dirty="0" smtClean="0"/>
              <a:t>Создание и  схема работы </a:t>
            </a:r>
            <a:r>
              <a:rPr lang="en-US" dirty="0" smtClean="0"/>
              <a:t>CSIRT-</a:t>
            </a:r>
            <a:r>
              <a:rPr lang="ru-RU" dirty="0" smtClean="0"/>
              <a:t>группы.</a:t>
            </a:r>
          </a:p>
          <a:p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" y="1753394"/>
            <a:ext cx="300990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64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политики безопасности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472518" cy="5286390"/>
          </a:xfrm>
        </p:spPr>
        <p:txBody>
          <a:bodyPr>
            <a:normAutofit/>
          </a:bodyPr>
          <a:lstStyle/>
          <a:p>
            <a:r>
              <a:rPr lang="ru-RU" dirty="0"/>
              <a:t>Вопросы физической защиты.</a:t>
            </a:r>
          </a:p>
          <a:p>
            <a:r>
              <a:rPr lang="ru-RU" dirty="0" smtClean="0"/>
              <a:t>Технические </a:t>
            </a:r>
            <a:r>
              <a:rPr lang="ru-RU" dirty="0"/>
              <a:t>вопросы:</a:t>
            </a:r>
            <a:endParaRPr lang="en-US" dirty="0"/>
          </a:p>
          <a:p>
            <a:pPr lvl="1"/>
            <a:r>
              <a:rPr lang="ru-RU" dirty="0"/>
              <a:t>Перечень лиц, имеющих доступ к защищаемым объектам, и границы сетевых зон.</a:t>
            </a:r>
          </a:p>
          <a:p>
            <a:pPr lvl="1"/>
            <a:r>
              <a:rPr lang="ru-RU" dirty="0"/>
              <a:t>Перечень используемого ПО и его конфигураций.</a:t>
            </a:r>
          </a:p>
          <a:p>
            <a:pPr lvl="1"/>
            <a:r>
              <a:rPr lang="ru-RU" dirty="0"/>
              <a:t>Набор инструкций, корпоративные приказы и распоряжения.</a:t>
            </a:r>
            <a:endParaRPr lang="en-US" dirty="0"/>
          </a:p>
          <a:p>
            <a:pPr lvl="1"/>
            <a:r>
              <a:rPr lang="ru-RU" dirty="0"/>
              <a:t>Структура и схема активного сетевого оборудования.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2811107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элементов СЗИ. Принципы.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472518" cy="5158904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Производится на этапе построения политики безопасности.</a:t>
            </a:r>
          </a:p>
          <a:p>
            <a:r>
              <a:rPr lang="ru-RU" dirty="0"/>
              <a:t>Основывается на анализе рисков.</a:t>
            </a:r>
          </a:p>
          <a:p>
            <a:pPr eaLnBrk="1" hangingPunct="1"/>
            <a:r>
              <a:rPr lang="ru-RU" dirty="0" smtClean="0"/>
              <a:t>Требует проведения технических тестов и серьёзной аналитической работы.</a:t>
            </a:r>
          </a:p>
          <a:p>
            <a:r>
              <a:rPr lang="ru-RU" dirty="0"/>
              <a:t>Требует наличия технических </a:t>
            </a:r>
            <a:r>
              <a:rPr lang="ru-RU" dirty="0" smtClean="0"/>
              <a:t>специалистов.</a:t>
            </a:r>
            <a:endParaRPr lang="ru-RU" dirty="0"/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4938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22114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элементов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СЗИ. Подсистемы.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932040" y="1484784"/>
            <a:ext cx="3816424" cy="5112568"/>
          </a:xfrm>
        </p:spPr>
        <p:txBody>
          <a:bodyPr>
            <a:normAutofit fontScale="92500"/>
          </a:bodyPr>
          <a:lstStyle/>
          <a:p>
            <a:r>
              <a:rPr lang="ru-RU" dirty="0"/>
              <a:t>Физической защиты</a:t>
            </a:r>
          </a:p>
          <a:p>
            <a:r>
              <a:rPr lang="ru-RU" dirty="0" smtClean="0"/>
              <a:t>Криптографической защиты</a:t>
            </a:r>
          </a:p>
          <a:p>
            <a:r>
              <a:rPr lang="ru-RU" dirty="0" smtClean="0"/>
              <a:t>Авторизации и аутентификации</a:t>
            </a:r>
          </a:p>
          <a:p>
            <a:r>
              <a:rPr lang="ru-RU" dirty="0" smtClean="0"/>
              <a:t>Управления </a:t>
            </a:r>
          </a:p>
          <a:p>
            <a:pPr lvl="1"/>
            <a:r>
              <a:rPr lang="ru-RU" dirty="0" smtClean="0"/>
              <a:t>Пользователями</a:t>
            </a:r>
          </a:p>
          <a:p>
            <a:pPr lvl="1"/>
            <a:r>
              <a:rPr lang="ru-RU" dirty="0" smtClean="0"/>
              <a:t>Сетью</a:t>
            </a:r>
          </a:p>
          <a:p>
            <a:r>
              <a:rPr lang="ru-RU" dirty="0" smtClean="0"/>
              <a:t>Резервирования</a:t>
            </a:r>
          </a:p>
          <a:p>
            <a:r>
              <a:rPr lang="ru-RU" dirty="0" smtClean="0"/>
              <a:t>Антивирусная </a:t>
            </a:r>
            <a:endParaRPr lang="en-US" dirty="0" smtClean="0"/>
          </a:p>
          <a:p>
            <a:r>
              <a:rPr lang="ru-RU" dirty="0" smtClean="0"/>
              <a:t>Мониторинга событий и обнаружения атак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2594513"/>
            <a:ext cx="4041775" cy="253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7551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22114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Подсистема физической защиты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83568" y="1484784"/>
            <a:ext cx="8064896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Физическое управление доступом.</a:t>
            </a:r>
          </a:p>
          <a:p>
            <a:r>
              <a:rPr lang="ru-RU" dirty="0" smtClean="0"/>
              <a:t>Противопожарные меры.</a:t>
            </a:r>
          </a:p>
          <a:p>
            <a:r>
              <a:rPr lang="ru-RU" dirty="0" smtClean="0"/>
              <a:t>Защита поддерживающей инфраструктуры.</a:t>
            </a:r>
          </a:p>
          <a:p>
            <a:r>
              <a:rPr lang="ru-RU" dirty="0" smtClean="0"/>
              <a:t>Защита информации от перехвата по тех. каналам.</a:t>
            </a:r>
          </a:p>
          <a:p>
            <a:r>
              <a:rPr lang="ru-RU" dirty="0" smtClean="0"/>
              <a:t>Защита мобильных систем.</a:t>
            </a:r>
          </a:p>
        </p:txBody>
      </p:sp>
    </p:spTree>
    <p:extLst>
      <p:ext uri="{BB962C8B-B14F-4D97-AF65-F5344CB8AC3E}">
        <p14:creationId xmlns:p14="http://schemas.microsoft.com/office/powerpoint/2010/main" val="405257551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14600"/>
            <a:ext cx="77724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5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5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99571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принципы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14400" y="1643050"/>
            <a:ext cx="2085964" cy="566750"/>
          </a:xfrm>
        </p:spPr>
        <p:txBody>
          <a:bodyPr/>
          <a:lstStyle/>
          <a:p>
            <a:r>
              <a:rPr lang="ru-RU" sz="3200" dirty="0" smtClean="0"/>
              <a:t>Стратегия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953000" y="1643050"/>
            <a:ext cx="1762140" cy="566750"/>
          </a:xfrm>
        </p:spPr>
        <p:txBody>
          <a:bodyPr/>
          <a:lstStyle/>
          <a:p>
            <a:r>
              <a:rPr lang="ru-RU" sz="3200" dirty="0"/>
              <a:t>Т</a:t>
            </a:r>
            <a:r>
              <a:rPr lang="ru-RU" sz="3200" dirty="0" smtClean="0"/>
              <a:t>актика</a:t>
            </a:r>
            <a:endParaRPr lang="ru-RU" sz="32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294967295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Доступность </a:t>
            </a:r>
          </a:p>
          <a:p>
            <a:pPr lvl="1"/>
            <a:r>
              <a:rPr lang="ru-RU" dirty="0"/>
              <a:t>З</a:t>
            </a:r>
            <a:r>
              <a:rPr lang="ru-RU" dirty="0" smtClean="0"/>
              <a:t>ащититься </a:t>
            </a:r>
            <a:r>
              <a:rPr lang="ru-RU" dirty="0"/>
              <a:t>и </a:t>
            </a:r>
            <a:r>
              <a:rPr lang="ru-RU" dirty="0" smtClean="0"/>
              <a:t>продолжить, </a:t>
            </a:r>
          </a:p>
          <a:p>
            <a:r>
              <a:rPr lang="ru-RU" dirty="0" smtClean="0"/>
              <a:t>Целостность</a:t>
            </a:r>
          </a:p>
          <a:p>
            <a:pPr lvl="1"/>
            <a:r>
              <a:rPr lang="ru-RU" dirty="0" smtClean="0"/>
              <a:t>Восстановить и продолжить</a:t>
            </a:r>
          </a:p>
          <a:p>
            <a:r>
              <a:rPr lang="ru-RU" dirty="0" smtClean="0"/>
              <a:t>Конфиденциальность</a:t>
            </a:r>
          </a:p>
          <a:p>
            <a:pPr lvl="1"/>
            <a:r>
              <a:rPr lang="ru-RU" dirty="0" smtClean="0"/>
              <a:t>Не допустить</a:t>
            </a:r>
          </a:p>
          <a:p>
            <a:pPr lvl="1"/>
            <a:r>
              <a:rPr lang="ru-RU" dirty="0" smtClean="0"/>
              <a:t>Выследить и осудить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294967295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что </a:t>
            </a:r>
            <a:r>
              <a:rPr lang="ru-RU" dirty="0"/>
              <a:t>явно не запрещено, то разрешено; </a:t>
            </a:r>
          </a:p>
          <a:p>
            <a:r>
              <a:rPr lang="ru-RU" dirty="0" smtClean="0"/>
              <a:t>что </a:t>
            </a:r>
            <a:r>
              <a:rPr lang="ru-RU" dirty="0"/>
              <a:t>явно не разрешено, то запрещено.</a:t>
            </a:r>
          </a:p>
        </p:txBody>
      </p:sp>
    </p:spTree>
    <p:extLst>
      <p:ext uri="{BB962C8B-B14F-4D97-AF65-F5344CB8AC3E}">
        <p14:creationId xmlns:p14="http://schemas.microsoft.com/office/powerpoint/2010/main" val="1037325866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067718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Жизненный цикл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СЗИ</a:t>
            </a:r>
            <a:endParaRPr lang="ru-RU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ru-RU" dirty="0"/>
              <a:t>Формирование требований к </a:t>
            </a:r>
            <a:r>
              <a:rPr lang="ru-RU" dirty="0" smtClean="0"/>
              <a:t>ИС</a:t>
            </a:r>
          </a:p>
          <a:p>
            <a:r>
              <a:rPr lang="ru-RU" dirty="0"/>
              <a:t>Разработка концепции </a:t>
            </a:r>
            <a:r>
              <a:rPr lang="ru-RU" dirty="0" smtClean="0"/>
              <a:t>ИС</a:t>
            </a:r>
          </a:p>
          <a:p>
            <a:r>
              <a:rPr lang="ru-RU" dirty="0"/>
              <a:t>Техническое </a:t>
            </a:r>
            <a:r>
              <a:rPr lang="ru-RU" dirty="0" smtClean="0"/>
              <a:t>задание</a:t>
            </a:r>
          </a:p>
          <a:p>
            <a:r>
              <a:rPr lang="ru-RU" dirty="0"/>
              <a:t>Эскизный проект </a:t>
            </a:r>
            <a:endParaRPr lang="ru-RU" dirty="0" smtClean="0"/>
          </a:p>
          <a:p>
            <a:r>
              <a:rPr lang="ru-RU" dirty="0"/>
              <a:t>Технический проект </a:t>
            </a:r>
            <a:endParaRPr lang="ru-RU" dirty="0" smtClean="0"/>
          </a:p>
          <a:p>
            <a:r>
              <a:rPr lang="ru-RU" dirty="0" smtClean="0"/>
              <a:t>Реализация</a:t>
            </a:r>
          </a:p>
          <a:p>
            <a:r>
              <a:rPr lang="ru-RU" dirty="0" smtClean="0"/>
              <a:t>Ввод в эксплуатацию</a:t>
            </a:r>
          </a:p>
          <a:p>
            <a:r>
              <a:rPr lang="ru-RU" dirty="0"/>
              <a:t>Сопровождение </a:t>
            </a:r>
            <a:r>
              <a:rPr lang="ru-RU" dirty="0" smtClean="0"/>
              <a:t>ИС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ru-RU" dirty="0"/>
              <a:t>Обследование объекта защиты. Выявление приоритетной задачи защиты.</a:t>
            </a:r>
          </a:p>
          <a:p>
            <a:r>
              <a:rPr lang="ru-RU" dirty="0"/>
              <a:t>Построение политики </a:t>
            </a:r>
            <a:r>
              <a:rPr lang="ru-RU" dirty="0" smtClean="0"/>
              <a:t>безопасности</a:t>
            </a:r>
            <a:endParaRPr lang="ru-RU" dirty="0"/>
          </a:p>
          <a:p>
            <a:r>
              <a:rPr lang="ru-RU" dirty="0"/>
              <a:t>Выбор элементов системы защиты информации.</a:t>
            </a:r>
          </a:p>
          <a:p>
            <a:r>
              <a:rPr lang="ru-RU" dirty="0"/>
              <a:t>Инсталляция.</a:t>
            </a:r>
          </a:p>
          <a:p>
            <a:r>
              <a:rPr lang="ru-RU" dirty="0"/>
              <a:t>Сопровождение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431633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6613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Жизненный цикл СЗИ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643063"/>
            <a:ext cx="6115050" cy="4525962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Обследование объекта защиты, выявление приоритетной задачи защиты.</a:t>
            </a:r>
          </a:p>
          <a:p>
            <a:pPr eaLnBrk="1" hangingPunct="1"/>
            <a:r>
              <a:rPr lang="ru-RU" sz="2800" dirty="0" smtClean="0"/>
              <a:t>Построение политики безопасности.</a:t>
            </a:r>
          </a:p>
          <a:p>
            <a:pPr eaLnBrk="1" hangingPunct="1"/>
            <a:r>
              <a:rPr lang="ru-RU" sz="2800" dirty="0" smtClean="0"/>
              <a:t>Выбор элементов системы защиты информации.</a:t>
            </a:r>
          </a:p>
          <a:p>
            <a:pPr eaLnBrk="1" hangingPunct="1"/>
            <a:r>
              <a:rPr lang="ru-RU" sz="2800" dirty="0" smtClean="0"/>
              <a:t>Инсталляция.</a:t>
            </a:r>
          </a:p>
          <a:p>
            <a:pPr eaLnBrk="1" hangingPunct="1"/>
            <a:r>
              <a:rPr lang="ru-RU" sz="2800" dirty="0" smtClean="0"/>
              <a:t>Сопровождение.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10800000">
            <a:off x="357188" y="4857750"/>
            <a:ext cx="5786437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4572794" y="3285331"/>
            <a:ext cx="314325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6072188" y="3143250"/>
            <a:ext cx="2614612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900" dirty="0" err="1"/>
              <a:t>Проектиро-вание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1581588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00" y="304801"/>
            <a:ext cx="8001000" cy="103596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Обследование объекта защиты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600075" y="1600200"/>
            <a:ext cx="8543925" cy="4900613"/>
          </a:xfrm>
        </p:spPr>
        <p:txBody>
          <a:bodyPr/>
          <a:lstStyle/>
          <a:p>
            <a:pPr eaLnBrk="1" hangingPunct="1"/>
            <a:r>
              <a:rPr lang="ru-RU" sz="2700" smtClean="0"/>
              <a:t>Определение структуры объекта защиты.</a:t>
            </a:r>
          </a:p>
          <a:p>
            <a:pPr eaLnBrk="1" hangingPunct="1"/>
            <a:endParaRPr lang="ru-RU" sz="2700" smtClean="0"/>
          </a:p>
          <a:p>
            <a:pPr eaLnBrk="1" hangingPunct="1"/>
            <a:endParaRPr lang="ru-RU" sz="2700" smtClean="0"/>
          </a:p>
          <a:p>
            <a:pPr eaLnBrk="1" hangingPunct="1"/>
            <a:endParaRPr lang="ru-RU" sz="2700" smtClean="0"/>
          </a:p>
          <a:p>
            <a:pPr eaLnBrk="1" hangingPunct="1"/>
            <a:endParaRPr lang="ru-RU" sz="2700" smtClean="0"/>
          </a:p>
          <a:p>
            <a:pPr eaLnBrk="1" hangingPunct="1"/>
            <a:endParaRPr lang="ru-RU" sz="2700" smtClean="0"/>
          </a:p>
          <a:p>
            <a:pPr eaLnBrk="1" hangingPunct="1"/>
            <a:endParaRPr lang="ru-RU" sz="2700" smtClean="0"/>
          </a:p>
          <a:p>
            <a:pPr eaLnBrk="1" hangingPunct="1"/>
            <a:endParaRPr lang="ru-RU" sz="2700" smtClean="0"/>
          </a:p>
          <a:p>
            <a:pPr eaLnBrk="1" hangingPunct="1"/>
            <a:r>
              <a:rPr lang="ru-RU" sz="2700" smtClean="0"/>
              <a:t>Выявление приоритетной задачи защиты.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2286000"/>
            <a:ext cx="49323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6722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Исследование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бизнес-структуры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объекта защиты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329613" cy="487680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Определение и исследование </a:t>
            </a:r>
            <a:r>
              <a:rPr lang="ru-RU" sz="2800" dirty="0" err="1" smtClean="0"/>
              <a:t>бизнес-модели</a:t>
            </a:r>
            <a:r>
              <a:rPr lang="ru-RU" sz="2800" dirty="0" smtClean="0"/>
              <a:t> объекта защиты.</a:t>
            </a:r>
          </a:p>
          <a:p>
            <a:pPr eaLnBrk="1" hangingPunct="1"/>
            <a:r>
              <a:rPr lang="ru-RU" sz="2800" dirty="0" smtClean="0"/>
              <a:t>Определение факторов влияния на бизнес, задание метрик для измеримых факторов.</a:t>
            </a:r>
          </a:p>
          <a:p>
            <a:pPr eaLnBrk="1" hangingPunct="1"/>
            <a:r>
              <a:rPr lang="ru-RU" sz="2800" dirty="0" smtClean="0"/>
              <a:t>Определение целей </a:t>
            </a:r>
            <a:r>
              <a:rPr lang="en-US" sz="2800" dirty="0" smtClean="0"/>
              <a:t>IT-</a:t>
            </a:r>
            <a:r>
              <a:rPr lang="ru-RU" sz="2800" dirty="0" smtClean="0"/>
              <a:t>инфраструктуры (</a:t>
            </a:r>
            <a:r>
              <a:rPr lang="ru-RU" sz="2800" b="1" dirty="0" smtClean="0"/>
              <a:t>!!!</a:t>
            </a:r>
            <a:r>
              <a:rPr lang="ru-RU" sz="2800" dirty="0" smtClean="0"/>
              <a:t>).</a:t>
            </a:r>
          </a:p>
          <a:p>
            <a:pPr eaLnBrk="1" hangingPunct="1"/>
            <a:r>
              <a:rPr lang="ru-RU" sz="2800" dirty="0" smtClean="0"/>
              <a:t>Определение эталонной модели </a:t>
            </a:r>
            <a:r>
              <a:rPr lang="en-US" sz="2800" dirty="0" smtClean="0"/>
              <a:t>IT-</a:t>
            </a:r>
            <a:r>
              <a:rPr lang="ru-RU" sz="2800" dirty="0" smtClean="0"/>
              <a:t>потоков.</a:t>
            </a:r>
          </a:p>
          <a:p>
            <a:pPr eaLnBrk="1" hangingPunct="1"/>
            <a:r>
              <a:rPr lang="ru-RU" sz="2800" dirty="0" smtClean="0"/>
              <a:t>Определение необходимого списка ресурсов общего доступа в зависимости от подразделения.</a:t>
            </a:r>
          </a:p>
        </p:txBody>
      </p:sp>
    </p:spTree>
    <p:extLst>
      <p:ext uri="{BB962C8B-B14F-4D97-AF65-F5344CB8AC3E}">
        <p14:creationId xmlns:p14="http://schemas.microsoft.com/office/powerpoint/2010/main" val="3945957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8810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Исследование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бизнес-структуры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объекта защиты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81088"/>
            <a:ext cx="8286808" cy="59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0166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128586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Исследование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бизнес-структуры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объекта защиты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Методология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MRPII.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357298"/>
            <a:ext cx="56165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7126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1769</TotalTime>
  <Words>1507</Words>
  <Application>Microsoft Office PowerPoint</Application>
  <PresentationFormat>Экран (4:3)</PresentationFormat>
  <Paragraphs>206</Paragraphs>
  <Slides>28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Calibri</vt:lpstr>
      <vt:lpstr>Cambria</vt:lpstr>
      <vt:lpstr>Franklin Gothic Book</vt:lpstr>
      <vt:lpstr>Monotype Corsiva</vt:lpstr>
      <vt:lpstr>Perpetua</vt:lpstr>
      <vt:lpstr>Wingdings</vt:lpstr>
      <vt:lpstr>Wingdings 2</vt:lpstr>
      <vt:lpstr>Справедливость</vt:lpstr>
      <vt:lpstr>Управление информационной безопасностью</vt:lpstr>
      <vt:lpstr>Цели и задачи. Общая схема.</vt:lpstr>
      <vt:lpstr>Общие принципы</vt:lpstr>
      <vt:lpstr>Жизненный цикл</vt:lpstr>
      <vt:lpstr>Жизненный цикл СЗИ</vt:lpstr>
      <vt:lpstr>Обследование объекта защиты</vt:lpstr>
      <vt:lpstr>Исследование бизнес-структуры объекта защиты</vt:lpstr>
      <vt:lpstr>Исследование бизнес-структуры объекта защиты</vt:lpstr>
      <vt:lpstr>Исследование бизнес-структуры объекта защиты Методология MRPII.</vt:lpstr>
      <vt:lpstr>Бизнес-факторы, влияющие на эффективность</vt:lpstr>
      <vt:lpstr>Проблема установления рационального баланса</vt:lpstr>
      <vt:lpstr>Бизнес-факторы, влияющие на эффективность</vt:lpstr>
      <vt:lpstr>Исследование физической защиты объекта</vt:lpstr>
      <vt:lpstr>Исследование IT-инфраструктуры объекта защиты</vt:lpstr>
      <vt:lpstr>Пример сетевой инфраструктуры</vt:lpstr>
      <vt:lpstr>Пример сетевой инфраструктуры</vt:lpstr>
      <vt:lpstr>Пример сетевой инфраструктуры</vt:lpstr>
      <vt:lpstr>Разработка политики безопасности. Уровни процессов ИБ.</vt:lpstr>
      <vt:lpstr>Уровни разработки политики безопасности</vt:lpstr>
      <vt:lpstr>Разработка политики безопасности. Уровни абстракции.</vt:lpstr>
      <vt:lpstr>Политика безопасности</vt:lpstr>
      <vt:lpstr>Структура политики безопасности</vt:lpstr>
      <vt:lpstr>Концепция информационной безопасности</vt:lpstr>
      <vt:lpstr>Структура политики безопасности</vt:lpstr>
      <vt:lpstr>Выбор элементов СЗИ. Принципы.</vt:lpstr>
      <vt:lpstr>Выбор элементов СЗИ. Подсистемы.</vt:lpstr>
      <vt:lpstr>Подсистема физической защиты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информационной безопасности</dc:title>
  <dc:creator>LidiaISKIN</dc:creator>
  <cp:lastModifiedBy>user</cp:lastModifiedBy>
  <cp:revision>74</cp:revision>
  <dcterms:modified xsi:type="dcterms:W3CDTF">2019-02-19T05:30:56Z</dcterms:modified>
</cp:coreProperties>
</file>